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Lst>
  <p:notesMasterIdLst>
    <p:notesMasterId r:id="rId10"/>
  </p:notesMasterIdLst>
  <p:handoutMasterIdLst>
    <p:handoutMasterId r:id="rId11"/>
  </p:handoutMasterIdLst>
  <p:sldIdLst>
    <p:sldId id="276" r:id="rId2"/>
    <p:sldId id="267" r:id="rId3"/>
    <p:sldId id="268" r:id="rId4"/>
    <p:sldId id="274" r:id="rId5"/>
    <p:sldId id="270" r:id="rId6"/>
    <p:sldId id="271" r:id="rId7"/>
    <p:sldId id="272" r:id="rId8"/>
    <p:sldId id="277" r:id="rId9"/>
  </p:sldIdLst>
  <p:sldSz cx="12192000" cy="6858000"/>
  <p:notesSz cx="6858000" cy="9144000"/>
  <p:embeddedFontLst>
    <p:embeddedFont>
      <p:font typeface="Open Sans" panose="020B0606030504020204" pitchFamily="34" charset="0"/>
      <p:regular r:id="rId12"/>
      <p:bold r:id="rId13"/>
      <p:italic r:id="rId14"/>
      <p:boldItalic r:id="rId15"/>
    </p:embeddedFont>
    <p:embeddedFont>
      <p:font typeface="Raleway" panose="020B0503030101060003" pitchFamily="34" charset="77"/>
      <p:regular r:id="rId16"/>
      <p:bold r:id="rId17"/>
      <p:italic r:id="rId18"/>
      <p:boldItalic r:id="rId19"/>
    </p:embeddedFont>
    <p:embeddedFont>
      <p:font typeface="Raleway Black" panose="020B0A03030101060003" pitchFamily="34" charset="77"/>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48"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85A"/>
    <a:srgbClr val="4CC9F5"/>
    <a:srgbClr val="EF3B39"/>
    <a:srgbClr val="E6E6E6"/>
    <a:srgbClr val="FED402"/>
    <a:srgbClr val="FFFFFF"/>
    <a:srgbClr val="7CC2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3" autoAdjust="0"/>
    <p:restoredTop sz="67941" autoAdjust="0"/>
  </p:normalViewPr>
  <p:slideViewPr>
    <p:cSldViewPr snapToGrid="0" showGuides="1">
      <p:cViewPr varScale="1">
        <p:scale>
          <a:sx n="73" d="100"/>
          <a:sy n="73" d="100"/>
        </p:scale>
        <p:origin x="2112" y="176"/>
      </p:cViewPr>
      <p:guideLst>
        <p:guide orient="horz" pos="3048"/>
        <p:guide pos="3840"/>
      </p:guideLst>
    </p:cSldViewPr>
  </p:slideViewPr>
  <p:notesTextViewPr>
    <p:cViewPr>
      <p:scale>
        <a:sx n="1" d="1"/>
        <a:sy n="1" d="1"/>
      </p:scale>
      <p:origin x="0" y="0"/>
    </p:cViewPr>
  </p:notesTextViewPr>
  <p:notesViewPr>
    <p:cSldViewPr snapToGrid="0" showGuides="1">
      <p:cViewPr varScale="1">
        <p:scale>
          <a:sx n="60" d="100"/>
          <a:sy n="60" d="100"/>
        </p:scale>
        <p:origin x="3187"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026FBDE-F45E-47EE-846C-583D1592C6E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97185D7-1422-414B-AA3B-6F5AEC5CA9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9E5B173-B277-45DE-A4BC-F696DE1FACD0}" type="datetimeFigureOut">
              <a:rPr lang="en-US" smtClean="0"/>
              <a:t>9/13/19</a:t>
            </a:fld>
            <a:endParaRPr lang="en-US"/>
          </a:p>
        </p:txBody>
      </p:sp>
      <p:sp>
        <p:nvSpPr>
          <p:cNvPr id="4" name="Footer Placeholder 3">
            <a:extLst>
              <a:ext uri="{FF2B5EF4-FFF2-40B4-BE49-F238E27FC236}">
                <a16:creationId xmlns:a16="http://schemas.microsoft.com/office/drawing/2014/main" id="{A2F2126C-694F-47CE-8642-7BE07CE1BD6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238D2FC-5110-4557-943B-B7CA1EF2334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5876010-04E3-4FD8-B3C6-9E229781977C}" type="slidenum">
              <a:rPr lang="en-US" smtClean="0"/>
              <a:t>‹#›</a:t>
            </a:fld>
            <a:endParaRPr lang="en-US"/>
          </a:p>
        </p:txBody>
      </p:sp>
    </p:spTree>
    <p:extLst>
      <p:ext uri="{BB962C8B-B14F-4D97-AF65-F5344CB8AC3E}">
        <p14:creationId xmlns:p14="http://schemas.microsoft.com/office/powerpoint/2010/main" val="229489329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PNG>
</file>

<file path=ppt/media/image13.jpg>
</file>

<file path=ppt/media/image2.jpg>
</file>

<file path=ppt/media/image3.png>
</file>

<file path=ppt/media/image4.jpg>
</file>

<file path=ppt/media/image5.jpe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A810A1-3B75-4153-8540-BCEE9360289C}" type="datetimeFigureOut">
              <a:rPr lang="en-US" smtClean="0"/>
              <a:t>9/13/19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218C3D-158C-456B-91AE-44B07225C446}" type="slidenum">
              <a:rPr lang="en-US" smtClean="0"/>
              <a:t>‹#›</a:t>
            </a:fld>
            <a:endParaRPr lang="en-US"/>
          </a:p>
        </p:txBody>
      </p:sp>
    </p:spTree>
    <p:extLst>
      <p:ext uri="{BB962C8B-B14F-4D97-AF65-F5344CB8AC3E}">
        <p14:creationId xmlns:p14="http://schemas.microsoft.com/office/powerpoint/2010/main" val="938388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Car token is good example to explain the two concepts: a frictionless market, achieved by tokenising assets; and the integration of the web, by using the token as an integration point for web services. We demonstrate with an example that encompasses both concepts: car token. </a:t>
            </a:r>
          </a:p>
          <a:p>
            <a:endParaRPr lang="en-AU" dirty="0"/>
          </a:p>
          <a:p>
            <a:r>
              <a:rPr lang="en-AU" dirty="0"/>
              <a:t>On the one hand, a car is a tokenised asset, that can be bought, sold, transferred, auctioned, collaborated and insured, all enabled by blockchain.</a:t>
            </a:r>
          </a:p>
          <a:p>
            <a:r>
              <a:rPr lang="en-AU" dirty="0"/>
              <a:t>On the other hand, a car also has utility. A car's ownership token can convert a blockchain wallet into a car key, with additional functions like graphically representing the car's current location. Authorising someone to access your car, or renting it for profit, would be seamlessly done by signing blockchain transactions or attestations, without passing car keys around.</a:t>
            </a:r>
          </a:p>
        </p:txBody>
      </p:sp>
      <p:sp>
        <p:nvSpPr>
          <p:cNvPr id="4" name="Slide Number Placeholder 3"/>
          <p:cNvSpPr>
            <a:spLocks noGrp="1"/>
          </p:cNvSpPr>
          <p:nvPr>
            <p:ph type="sldNum" sz="quarter" idx="5"/>
          </p:nvPr>
        </p:nvSpPr>
        <p:spPr/>
        <p:txBody>
          <a:bodyPr/>
          <a:lstStyle/>
          <a:p>
            <a:fld id="{F4218C3D-158C-456B-91AE-44B07225C446}" type="slidenum">
              <a:rPr lang="en-US" smtClean="0"/>
              <a:t>2</a:t>
            </a:fld>
            <a:endParaRPr lang="en-US"/>
          </a:p>
        </p:txBody>
      </p:sp>
    </p:spTree>
    <p:extLst>
      <p:ext uri="{BB962C8B-B14F-4D97-AF65-F5344CB8AC3E}">
        <p14:creationId xmlns:p14="http://schemas.microsoft.com/office/powerpoint/2010/main" val="21506438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kern="1200" dirty="0">
                <a:solidFill>
                  <a:schemeClr val="tx1"/>
                </a:solidFill>
                <a:effectLst/>
                <a:latin typeface="Open Sans" panose="020B0606030504020204" pitchFamily="34" charset="0"/>
                <a:ea typeface="+mn-ea"/>
                <a:cs typeface="+mn-cs"/>
              </a:rPr>
              <a:t>At first glance, it is just a handy portal to do everything about the car, including market functions and utility. However, it's not possible with the traditional web model. In the web 2.0 model, you are restricted to handling every element on its own:</a:t>
            </a:r>
          </a:p>
          <a:p>
            <a:r>
              <a:rPr lang="en-AU" sz="1200" b="0" i="0" kern="1200" dirty="0">
                <a:solidFill>
                  <a:schemeClr val="tx1"/>
                </a:solidFill>
                <a:effectLst/>
                <a:latin typeface="Open Sans" panose="020B0606030504020204" pitchFamily="34" charset="0"/>
                <a:ea typeface="+mn-ea"/>
                <a:cs typeface="+mn-cs"/>
              </a:rPr>
              <a:t>To register the car, there is a separate process which involves creating an account with the Road and Maritime Services and proving ownership manually without the aid of cryptography.</a:t>
            </a:r>
          </a:p>
          <a:p>
            <a:r>
              <a:rPr lang="en-AU" sz="1200" b="0" i="0" kern="1200" dirty="0">
                <a:solidFill>
                  <a:schemeClr val="tx1"/>
                </a:solidFill>
                <a:effectLst/>
                <a:latin typeface="Open Sans" panose="020B0606030504020204" pitchFamily="34" charset="0"/>
                <a:ea typeface="+mn-ea"/>
                <a:cs typeface="+mn-cs"/>
              </a:rPr>
              <a:t>When you want to provide insurance to the car, you have to create another account and manually offer proof of its registration to that new service.</a:t>
            </a:r>
          </a:p>
          <a:p>
            <a:r>
              <a:rPr lang="en-AU" sz="1200" b="0" i="0" kern="1200" dirty="0">
                <a:solidFill>
                  <a:schemeClr val="tx1"/>
                </a:solidFill>
                <a:effectLst/>
                <a:latin typeface="Open Sans" panose="020B0606030504020204" pitchFamily="34" charset="0"/>
                <a:ea typeface="+mn-ea"/>
                <a:cs typeface="+mn-cs"/>
              </a:rPr>
              <a:t>Likewise, if you want to make the car available to share economy through Uber or hour-based car rental, the work of proving and settling payments and insurance cost adds friction to the market.</a:t>
            </a:r>
          </a:p>
          <a:p>
            <a:r>
              <a:rPr lang="en-AU" sz="1200" b="0" i="0" kern="1200" dirty="0">
                <a:solidFill>
                  <a:schemeClr val="tx1"/>
                </a:solidFill>
                <a:effectLst/>
                <a:latin typeface="Open Sans" panose="020B0606030504020204" pitchFamily="34" charset="0"/>
                <a:ea typeface="+mn-ea"/>
                <a:cs typeface="+mn-cs"/>
              </a:rPr>
              <a:t>The intended portal does not enable those functions by itself but merely serves as a gateway to merge a lot of different accounts as we know it from the internet of today. It's just another stopgap, which hides paper trail processes from the user, without solving the underlying problem.</a:t>
            </a:r>
          </a:p>
          <a:p>
            <a:r>
              <a:rPr lang="en-AU" sz="1200" b="0" i="0" kern="1200" dirty="0">
                <a:solidFill>
                  <a:schemeClr val="tx1"/>
                </a:solidFill>
                <a:effectLst/>
                <a:latin typeface="Open Sans" panose="020B0606030504020204" pitchFamily="34" charset="0"/>
                <a:ea typeface="+mn-ea"/>
                <a:cs typeface="+mn-cs"/>
              </a:rPr>
              <a:t>Now let's reimagine this in the web3 world whereby such elements can be tokenised, step by step:</a:t>
            </a:r>
          </a:p>
          <a:p>
            <a:r>
              <a:rPr lang="en-AU" sz="1200" b="1" i="0" kern="1200" dirty="0">
                <a:solidFill>
                  <a:schemeClr val="tx1"/>
                </a:solidFill>
                <a:effectLst/>
                <a:latin typeface="Open Sans" panose="020B0606030504020204" pitchFamily="34" charset="0"/>
                <a:ea typeface="+mn-ea"/>
                <a:cs typeface="+mn-cs"/>
              </a:rPr>
              <a:t>Buying and registration</a:t>
            </a:r>
            <a:r>
              <a:rPr lang="en-AU" sz="1200" b="0" i="0" kern="1200" dirty="0">
                <a:solidFill>
                  <a:schemeClr val="tx1"/>
                </a:solidFill>
                <a:effectLst/>
                <a:latin typeface="Open Sans" panose="020B0606030504020204" pitchFamily="34" charset="0"/>
                <a:ea typeface="+mn-ea"/>
                <a:cs typeface="+mn-cs"/>
              </a:rPr>
              <a:t>: The Vendor (in this case Holden) provides an ownership token to the new owner which can be used to operate the car. The token, transferred to the owner at the time of purchase, is in turn used to acquire the registration token. An inbuilt IoT device allows the car to be operated with proof of ownership via a token.</a:t>
            </a:r>
          </a:p>
          <a:p>
            <a:r>
              <a:rPr lang="en-AU" sz="1200" b="1" i="0" kern="1200" dirty="0">
                <a:solidFill>
                  <a:schemeClr val="tx1"/>
                </a:solidFill>
                <a:effectLst/>
                <a:latin typeface="Open Sans" panose="020B0606030504020204" pitchFamily="34" charset="0"/>
                <a:ea typeface="+mn-ea"/>
                <a:cs typeface="+mn-cs"/>
              </a:rPr>
              <a:t>Insurance:</a:t>
            </a:r>
            <a:r>
              <a:rPr lang="en-AU" sz="1200" b="0" i="0" kern="1200" dirty="0">
                <a:solidFill>
                  <a:schemeClr val="tx1"/>
                </a:solidFill>
                <a:effectLst/>
                <a:latin typeface="Open Sans" panose="020B0606030504020204" pitchFamily="34" charset="0"/>
                <a:ea typeface="+mn-ea"/>
                <a:cs typeface="+mn-cs"/>
              </a:rPr>
              <a:t> The owner, wishing to purchase insurance, only needs to provide the proof of ownership and registration token to be qualified to </a:t>
            </a:r>
            <a:r>
              <a:rPr lang="en-AU" sz="1200" b="0" i="0" kern="1200" dirty="0" err="1">
                <a:solidFill>
                  <a:schemeClr val="tx1"/>
                </a:solidFill>
                <a:effectLst/>
                <a:latin typeface="Open Sans" panose="020B0606030504020204" pitchFamily="34" charset="0"/>
                <a:ea typeface="+mn-ea"/>
                <a:cs typeface="+mn-cs"/>
              </a:rPr>
              <a:t>fulfill</a:t>
            </a:r>
            <a:r>
              <a:rPr lang="en-AU" sz="1200" b="0" i="0" kern="1200" dirty="0">
                <a:solidFill>
                  <a:schemeClr val="tx1"/>
                </a:solidFill>
                <a:effectLst/>
                <a:latin typeface="Open Sans" panose="020B0606030504020204" pitchFamily="34" charset="0"/>
                <a:ea typeface="+mn-ea"/>
                <a:cs typeface="+mn-cs"/>
              </a:rPr>
              <a:t> the requirements with the insurance company. The insurance companies standards are met automatically by matching the tokens to their requirements and once validated; the insurance company can send the owner an insurance token in exchange for payment. The insurance token carries its own functions and services.</a:t>
            </a:r>
          </a:p>
          <a:p>
            <a:r>
              <a:rPr lang="en-AU" sz="1200" b="0" i="0" kern="1200" dirty="0">
                <a:solidFill>
                  <a:schemeClr val="tx1"/>
                </a:solidFill>
                <a:effectLst/>
                <a:latin typeface="Open Sans" panose="020B0606030504020204" pitchFamily="34" charset="0"/>
                <a:ea typeface="+mn-ea"/>
                <a:cs typeface="+mn-cs"/>
              </a:rPr>
              <a:t>Token build the join between different providers and services, which are used to be built by accounts, trust and paperwork.</a:t>
            </a:r>
          </a:p>
          <a:p>
            <a:r>
              <a:rPr lang="en-AU" sz="1200" b="1" i="0" kern="1200" dirty="0">
                <a:solidFill>
                  <a:schemeClr val="tx1"/>
                </a:solidFill>
                <a:effectLst/>
                <a:latin typeface="Open Sans" panose="020B0606030504020204" pitchFamily="34" charset="0"/>
                <a:ea typeface="+mn-ea"/>
                <a:cs typeface="+mn-cs"/>
              </a:rPr>
              <a:t>Uber:</a:t>
            </a:r>
            <a:r>
              <a:rPr lang="en-AU" sz="1200" b="0" i="0" kern="1200" dirty="0">
                <a:solidFill>
                  <a:schemeClr val="tx1"/>
                </a:solidFill>
                <a:effectLst/>
                <a:latin typeface="Open Sans" panose="020B0606030504020204" pitchFamily="34" charset="0"/>
                <a:ea typeface="+mn-ea"/>
                <a:cs typeface="+mn-cs"/>
              </a:rPr>
              <a:t> If the owner would like to become an Uber driver, she can easily prove her vehicle is good enough by providing proof of ownership, insurance and registration with her tokens. Uber then automatically provides her with an Uber token which, depending on the owner's need, can be used to get himself started as an Uber driver or allow a 3rd party driver to do so. None of these processes requires manual verification or account creation.</a:t>
            </a:r>
          </a:p>
          <a:p>
            <a:r>
              <a:rPr lang="en-AU" sz="1200" b="0" i="0" kern="1200" dirty="0">
                <a:solidFill>
                  <a:schemeClr val="tx1"/>
                </a:solidFill>
                <a:effectLst/>
                <a:latin typeface="Open Sans" panose="020B0606030504020204" pitchFamily="34" charset="0"/>
                <a:ea typeface="+mn-ea"/>
                <a:cs typeface="+mn-cs"/>
              </a:rPr>
              <a:t>Token enable a more flexible, even programmable, use of ownership rights and their interaction, as centralised, account-based services can provide.</a:t>
            </a:r>
          </a:p>
          <a:p>
            <a:r>
              <a:rPr lang="en-AU" sz="1200" b="1" i="0" kern="1200" dirty="0">
                <a:solidFill>
                  <a:schemeClr val="tx1"/>
                </a:solidFill>
                <a:effectLst/>
                <a:latin typeface="Open Sans" panose="020B0606030504020204" pitchFamily="34" charset="0"/>
                <a:ea typeface="+mn-ea"/>
                <a:cs typeface="+mn-cs"/>
              </a:rPr>
              <a:t>Self-Uber:</a:t>
            </a:r>
            <a:r>
              <a:rPr lang="en-AU" sz="1200" b="0" i="0" kern="1200" dirty="0">
                <a:solidFill>
                  <a:schemeClr val="tx1"/>
                </a:solidFill>
                <a:effectLst/>
                <a:latin typeface="Open Sans" panose="020B0606030504020204" pitchFamily="34" charset="0"/>
                <a:ea typeface="+mn-ea"/>
                <a:cs typeface="+mn-cs"/>
              </a:rPr>
              <a:t> Taking this even further, the owner can skip Uber all together and rent her car directly to strangers. Not wanting her car to be trashed by some random stranger, she can restrict her renters to those who have an attestation token issued by the 'better drivers bureau'. The renter proves they have this token, pays a sum to the owner and is atomically issued with a temporary token that allows them to unlock and use the car for a certain period of time. This is done without the creation of an account or needs to submit tons of documents to be validated manually by the owner.</a:t>
            </a:r>
          </a:p>
          <a:p>
            <a:r>
              <a:rPr lang="en-AU" sz="1200" b="1" i="0" kern="1200" dirty="0">
                <a:solidFill>
                  <a:schemeClr val="tx1"/>
                </a:solidFill>
                <a:effectLst/>
                <a:latin typeface="Open Sans" panose="020B0606030504020204" pitchFamily="34" charset="0"/>
                <a:ea typeface="+mn-ea"/>
                <a:cs typeface="+mn-cs"/>
              </a:rPr>
              <a:t>Selling:</a:t>
            </a:r>
            <a:r>
              <a:rPr lang="en-AU" sz="1200" b="0" i="0" kern="1200" dirty="0">
                <a:solidFill>
                  <a:schemeClr val="tx1"/>
                </a:solidFill>
                <a:effectLst/>
                <a:latin typeface="Open Sans" panose="020B0606030504020204" pitchFamily="34" charset="0"/>
                <a:ea typeface="+mn-ea"/>
                <a:cs typeface="+mn-cs"/>
              </a:rPr>
              <a:t> If the owner wishes to sell the car, she only has to list it on any website with a price. The ownership token and payment can be swapped atomically (ensuring neither the buyer nor seller is cheated) and the new owner can drive away with the car without even meeting the original owner face to face. The new buyer knows in advance whether the car has been registered and is legally owned by merely validating the original owner's ownership token in their wallet. The original owner's token is invalidated once the swap occurs and she can no longer operate the car. It is also possible to automatically void the insurance policy once the exchange has occurred and provide the original owner with a rebate for premature cancellation.</a:t>
            </a:r>
          </a:p>
          <a:p>
            <a:r>
              <a:rPr lang="en-AU" sz="1200" b="0" i="0" kern="1200" dirty="0">
                <a:solidFill>
                  <a:schemeClr val="tx1"/>
                </a:solidFill>
                <a:effectLst/>
                <a:latin typeface="Open Sans" panose="020B0606030504020204" pitchFamily="34" charset="0"/>
                <a:ea typeface="+mn-ea"/>
                <a:cs typeface="+mn-cs"/>
              </a:rPr>
              <a:t>This chapter serves to present the vision. Token enable the whole ownership and utility processes around car trading and sharing to happen automatically, fraud-proof and atomic. This eliminates a lot of friction and allows much more flexibility to individualize the economic transactions.</a:t>
            </a:r>
          </a:p>
          <a:p>
            <a:r>
              <a:rPr lang="en-AU" sz="1200" b="0" i="0" kern="1200" dirty="0">
                <a:solidFill>
                  <a:schemeClr val="tx1"/>
                </a:solidFill>
                <a:effectLst/>
                <a:latin typeface="Open Sans" panose="020B0606030504020204" pitchFamily="34" charset="0"/>
                <a:ea typeface="+mn-ea"/>
                <a:cs typeface="+mn-cs"/>
              </a:rPr>
              <a:t>We will have the opportunity to inspect the technical aspect of this well-integrated well-tokenised car token in later chapters again.</a:t>
            </a:r>
          </a:p>
        </p:txBody>
      </p:sp>
      <p:sp>
        <p:nvSpPr>
          <p:cNvPr id="4" name="Slide Number Placeholder 3"/>
          <p:cNvSpPr>
            <a:spLocks noGrp="1"/>
          </p:cNvSpPr>
          <p:nvPr>
            <p:ph type="sldNum" sz="quarter" idx="5"/>
          </p:nvPr>
        </p:nvSpPr>
        <p:spPr/>
        <p:txBody>
          <a:bodyPr/>
          <a:lstStyle/>
          <a:p>
            <a:fld id="{F4218C3D-158C-456B-91AE-44B07225C446}" type="slidenum">
              <a:rPr lang="en-US" smtClean="0"/>
              <a:t>3</a:t>
            </a:fld>
            <a:endParaRPr lang="en-US"/>
          </a:p>
        </p:txBody>
      </p:sp>
    </p:spTree>
    <p:extLst>
      <p:ext uri="{BB962C8B-B14F-4D97-AF65-F5344CB8AC3E}">
        <p14:creationId xmlns:p14="http://schemas.microsoft.com/office/powerpoint/2010/main" val="31692956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Open Sans" panose="020B0606030504020204" pitchFamily="34" charset="0"/>
                <a:ea typeface="+mn-ea"/>
                <a:cs typeface="+mn-cs"/>
              </a:rPr>
              <a:t>Buying and registration</a:t>
            </a:r>
            <a:r>
              <a:rPr lang="en-US" sz="1200" b="0" i="0" kern="1200" dirty="0">
                <a:solidFill>
                  <a:schemeClr val="tx1"/>
                </a:solidFill>
                <a:effectLst/>
                <a:latin typeface="Open Sans" panose="020B0606030504020204" pitchFamily="34" charset="0"/>
                <a:ea typeface="+mn-ea"/>
                <a:cs typeface="+mn-cs"/>
              </a:rPr>
              <a:t>: The Vendor (in this case Holden) provides an ownership token to the new owner which can be used to operate the car. The token, transferred to the owner at the time of purchase, is in turn used to acquire the registration token. An inbuilt IoT device allows the car to be operated with proof of ownership via a token.</a:t>
            </a:r>
          </a:p>
          <a:p>
            <a:r>
              <a:rPr lang="en-US" sz="1200" b="1" i="0" kern="1200" dirty="0">
                <a:solidFill>
                  <a:schemeClr val="tx1"/>
                </a:solidFill>
                <a:effectLst/>
                <a:latin typeface="Open Sans" panose="020B0606030504020204" pitchFamily="34" charset="0"/>
                <a:ea typeface="+mn-ea"/>
                <a:cs typeface="+mn-cs"/>
              </a:rPr>
              <a:t>Insurance:</a:t>
            </a:r>
            <a:r>
              <a:rPr lang="en-US" sz="1200" b="0" i="0" kern="1200" dirty="0">
                <a:solidFill>
                  <a:schemeClr val="tx1"/>
                </a:solidFill>
                <a:effectLst/>
                <a:latin typeface="Open Sans" panose="020B0606030504020204" pitchFamily="34" charset="0"/>
                <a:ea typeface="+mn-ea"/>
                <a:cs typeface="+mn-cs"/>
              </a:rPr>
              <a:t> The owner, wishing to purchase insurance, only needs to provide the proof of ownership and registration token to be qualified to fulfill the requirements with the insurance company. The insurance companies standards are met automatically by matching the tokens to their requirements and once validated; the insurance company can send the owner an insurance token in exchange for payment. The insurance token carries its own functions and services.</a:t>
            </a:r>
          </a:p>
          <a:p>
            <a:r>
              <a:rPr lang="en-US" sz="1200" b="0" i="0" kern="1200" dirty="0">
                <a:solidFill>
                  <a:schemeClr val="tx1"/>
                </a:solidFill>
                <a:effectLst/>
                <a:latin typeface="Open Sans" panose="020B0606030504020204" pitchFamily="34" charset="0"/>
                <a:ea typeface="+mn-ea"/>
                <a:cs typeface="+mn-cs"/>
              </a:rPr>
              <a:t>Token build the join between different providers and services, which are used to be built by accounts, trust and paperwork.</a:t>
            </a:r>
          </a:p>
          <a:p>
            <a:r>
              <a:rPr lang="en-US" sz="1200" b="1" i="0" kern="1200" dirty="0">
                <a:solidFill>
                  <a:schemeClr val="tx1"/>
                </a:solidFill>
                <a:effectLst/>
                <a:latin typeface="Open Sans" panose="020B0606030504020204" pitchFamily="34" charset="0"/>
                <a:ea typeface="+mn-ea"/>
                <a:cs typeface="+mn-cs"/>
              </a:rPr>
              <a:t>Uber:</a:t>
            </a:r>
            <a:r>
              <a:rPr lang="en-US" sz="1200" b="0" i="0" kern="1200" dirty="0">
                <a:solidFill>
                  <a:schemeClr val="tx1"/>
                </a:solidFill>
                <a:effectLst/>
                <a:latin typeface="Open Sans" panose="020B0606030504020204" pitchFamily="34" charset="0"/>
                <a:ea typeface="+mn-ea"/>
                <a:cs typeface="+mn-cs"/>
              </a:rPr>
              <a:t> If the owner would like to become an Uber driver, she can easily prove her vehicle is good enough by providing proof of ownership, insurance and registration with her tokens. Uber then automatically provides her with an Uber token which, depending on the owner's need, can be used to get himself started as an Uber driver or allow a 3rd party driver to do so. None of these processes requires manual verification or account creation.</a:t>
            </a:r>
          </a:p>
          <a:p>
            <a:r>
              <a:rPr lang="en-US" sz="1200" b="0" i="0" kern="1200" dirty="0">
                <a:solidFill>
                  <a:schemeClr val="tx1"/>
                </a:solidFill>
                <a:effectLst/>
                <a:latin typeface="Open Sans" panose="020B0606030504020204" pitchFamily="34" charset="0"/>
                <a:ea typeface="+mn-ea"/>
                <a:cs typeface="+mn-cs"/>
              </a:rPr>
              <a:t>Token enable a more flexible, even programmable, use of ownership rights and their interaction, as </a:t>
            </a:r>
            <a:r>
              <a:rPr lang="en-US" sz="1200" b="0" i="0" kern="1200" dirty="0" err="1">
                <a:solidFill>
                  <a:schemeClr val="tx1"/>
                </a:solidFill>
                <a:effectLst/>
                <a:latin typeface="Open Sans" panose="020B0606030504020204" pitchFamily="34" charset="0"/>
                <a:ea typeface="+mn-ea"/>
                <a:cs typeface="+mn-cs"/>
              </a:rPr>
              <a:t>centralised</a:t>
            </a:r>
            <a:r>
              <a:rPr lang="en-US" sz="1200" b="0" i="0" kern="1200" dirty="0">
                <a:solidFill>
                  <a:schemeClr val="tx1"/>
                </a:solidFill>
                <a:effectLst/>
                <a:latin typeface="Open Sans" panose="020B0606030504020204" pitchFamily="34" charset="0"/>
                <a:ea typeface="+mn-ea"/>
                <a:cs typeface="+mn-cs"/>
              </a:rPr>
              <a:t>, account-based services can provide.</a:t>
            </a:r>
          </a:p>
          <a:p>
            <a:r>
              <a:rPr lang="en-US" sz="1200" b="1" i="0" kern="1200" dirty="0">
                <a:solidFill>
                  <a:schemeClr val="tx1"/>
                </a:solidFill>
                <a:effectLst/>
                <a:latin typeface="Open Sans" panose="020B0606030504020204" pitchFamily="34" charset="0"/>
                <a:ea typeface="+mn-ea"/>
                <a:cs typeface="+mn-cs"/>
              </a:rPr>
              <a:t>Self-Uber:</a:t>
            </a:r>
            <a:r>
              <a:rPr lang="en-US" sz="1200" b="0" i="0" kern="1200" dirty="0">
                <a:solidFill>
                  <a:schemeClr val="tx1"/>
                </a:solidFill>
                <a:effectLst/>
                <a:latin typeface="Open Sans" panose="020B0606030504020204" pitchFamily="34" charset="0"/>
                <a:ea typeface="+mn-ea"/>
                <a:cs typeface="+mn-cs"/>
              </a:rPr>
              <a:t> Taking this even further, the owner can skip Uber all together and rent her car directly to strangers. Not wanting her car to be trashed by some random stranger, she can restrict her renters to those who have an attestation token issued by the 'better drivers bureau'. The renter proves they have this token, pays a sum to the owner and is atomically issued with a temporary token that allows them to unlock and use the car for a certain period of time. This is done without the creation of an account or needs to submit tons of documents to be validated manually by the owner.</a:t>
            </a:r>
          </a:p>
          <a:p>
            <a:r>
              <a:rPr lang="en-US" sz="1200" b="1" i="0" kern="1200" dirty="0">
                <a:solidFill>
                  <a:schemeClr val="tx1"/>
                </a:solidFill>
                <a:effectLst/>
                <a:latin typeface="Open Sans" panose="020B0606030504020204" pitchFamily="34" charset="0"/>
                <a:ea typeface="+mn-ea"/>
                <a:cs typeface="+mn-cs"/>
              </a:rPr>
              <a:t>Selling:</a:t>
            </a:r>
            <a:r>
              <a:rPr lang="en-US" sz="1200" b="0" i="0" kern="1200" dirty="0">
                <a:solidFill>
                  <a:schemeClr val="tx1"/>
                </a:solidFill>
                <a:effectLst/>
                <a:latin typeface="Open Sans" panose="020B0606030504020204" pitchFamily="34" charset="0"/>
                <a:ea typeface="+mn-ea"/>
                <a:cs typeface="+mn-cs"/>
              </a:rPr>
              <a:t> If the owner wishes to sell the car, she only has to list it on any website with a price. The ownership token and payment can be swapped atomically (ensuring neither the buyer nor seller is cheated) and the new owner can drive away with the car without even meeting the original owner face to face. The new buyer knows in advance whether the car has been registered and is legally owned by merely validating the original owner's ownership token in their wallet. The original owner's token is invalidated once the swap occurs and she can no longer operate the car. It is also possible to automatically void the insurance policy once the exchange has occurred and provide the original owner with a rebate for premature cancellation.</a:t>
            </a:r>
          </a:p>
          <a:p>
            <a:r>
              <a:rPr lang="en-US" sz="1200" b="0" i="0" kern="1200" dirty="0">
                <a:solidFill>
                  <a:schemeClr val="tx1"/>
                </a:solidFill>
                <a:effectLst/>
                <a:latin typeface="Open Sans" panose="020B0606030504020204" pitchFamily="34" charset="0"/>
                <a:ea typeface="+mn-ea"/>
                <a:cs typeface="+mn-cs"/>
              </a:rPr>
              <a:t>This chapter serves to present the vision. Token enable the whole ownership and utility processes around car trading and sharing to happen automatically, fraud-proof and atomic. This eliminates a lot of friction and allows much more flexibility to individualize the economic transactions.</a:t>
            </a:r>
          </a:p>
          <a:p>
            <a:r>
              <a:rPr lang="en-US" sz="1200" b="0" i="0" kern="1200" dirty="0">
                <a:solidFill>
                  <a:schemeClr val="tx1"/>
                </a:solidFill>
                <a:effectLst/>
                <a:latin typeface="Open Sans" panose="020B0606030504020204" pitchFamily="34" charset="0"/>
                <a:ea typeface="+mn-ea"/>
                <a:cs typeface="+mn-cs"/>
              </a:rPr>
              <a:t>We will have the opportunity to inspect the technical aspect of this well-integrated well-</a:t>
            </a:r>
            <a:r>
              <a:rPr lang="en-US" sz="1200" b="0" i="0" kern="1200" dirty="0" err="1">
                <a:solidFill>
                  <a:schemeClr val="tx1"/>
                </a:solidFill>
                <a:effectLst/>
                <a:latin typeface="Open Sans" panose="020B0606030504020204" pitchFamily="34" charset="0"/>
                <a:ea typeface="+mn-ea"/>
                <a:cs typeface="+mn-cs"/>
              </a:rPr>
              <a:t>tokenised</a:t>
            </a:r>
            <a:r>
              <a:rPr lang="en-US" sz="1200" b="0" i="0" kern="1200" dirty="0">
                <a:solidFill>
                  <a:schemeClr val="tx1"/>
                </a:solidFill>
                <a:effectLst/>
                <a:latin typeface="Open Sans" panose="020B0606030504020204" pitchFamily="34" charset="0"/>
                <a:ea typeface="+mn-ea"/>
                <a:cs typeface="+mn-cs"/>
              </a:rPr>
              <a:t> car token in later chapters again.</a:t>
            </a:r>
          </a:p>
          <a:p>
            <a:endParaRPr lang="en-US" dirty="0"/>
          </a:p>
          <a:p>
            <a:endParaRPr lang="en-US" dirty="0"/>
          </a:p>
        </p:txBody>
      </p:sp>
      <p:sp>
        <p:nvSpPr>
          <p:cNvPr id="4" name="Slide Number Placeholder 3"/>
          <p:cNvSpPr>
            <a:spLocks noGrp="1"/>
          </p:cNvSpPr>
          <p:nvPr>
            <p:ph type="sldNum" sz="quarter" idx="5"/>
          </p:nvPr>
        </p:nvSpPr>
        <p:spPr/>
        <p:txBody>
          <a:bodyPr/>
          <a:lstStyle/>
          <a:p>
            <a:fld id="{F4218C3D-158C-456B-91AE-44B07225C446}" type="slidenum">
              <a:rPr lang="en-US" smtClean="0"/>
              <a:t>4</a:t>
            </a:fld>
            <a:endParaRPr lang="en-US"/>
          </a:p>
        </p:txBody>
      </p:sp>
    </p:spTree>
    <p:extLst>
      <p:ext uri="{BB962C8B-B14F-4D97-AF65-F5344CB8AC3E}">
        <p14:creationId xmlns:p14="http://schemas.microsoft.com/office/powerpoint/2010/main" val="34560917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218C3D-158C-456B-91AE-44B07225C446}" type="slidenum">
              <a:rPr lang="en-US" smtClean="0"/>
              <a:t>8</a:t>
            </a:fld>
            <a:endParaRPr lang="en-US"/>
          </a:p>
        </p:txBody>
      </p:sp>
    </p:spTree>
    <p:extLst>
      <p:ext uri="{BB962C8B-B14F-4D97-AF65-F5344CB8AC3E}">
        <p14:creationId xmlns:p14="http://schemas.microsoft.com/office/powerpoint/2010/main" val="11142210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06B9D-CDDB-4A7E-AE65-E1B58049006C}"/>
              </a:ext>
            </a:extLst>
          </p:cNvPr>
          <p:cNvSpPr>
            <a:spLocks noGrp="1"/>
          </p:cNvSpPr>
          <p:nvPr>
            <p:ph type="ctrTitle"/>
          </p:nvPr>
        </p:nvSpPr>
        <p:spPr>
          <a:xfrm>
            <a:off x="1524000" y="1122363"/>
            <a:ext cx="9144000" cy="2387600"/>
          </a:xfrm>
        </p:spPr>
        <p:txBody>
          <a:bodyPr anchor="b"/>
          <a:lstStyle>
            <a:lvl1pPr algn="ctr">
              <a:defRPr sz="6000">
                <a:solidFill>
                  <a:srgbClr val="59585A"/>
                </a:solidFill>
              </a:defRPr>
            </a:lvl1pPr>
          </a:lstStyle>
          <a:p>
            <a:r>
              <a:rPr lang="en-US" dirty="0"/>
              <a:t>Click to edit Master title style</a:t>
            </a:r>
          </a:p>
        </p:txBody>
      </p:sp>
      <p:sp>
        <p:nvSpPr>
          <p:cNvPr id="3" name="Subtitle 2">
            <a:extLst>
              <a:ext uri="{FF2B5EF4-FFF2-40B4-BE49-F238E27FC236}">
                <a16:creationId xmlns:a16="http://schemas.microsoft.com/office/drawing/2014/main" id="{E09AFE91-A8B9-4ADA-A276-1E8C7C84AF0B}"/>
              </a:ext>
            </a:extLst>
          </p:cNvPr>
          <p:cNvSpPr>
            <a:spLocks noGrp="1"/>
          </p:cNvSpPr>
          <p:nvPr>
            <p:ph type="subTitle" idx="1"/>
          </p:nvPr>
        </p:nvSpPr>
        <p:spPr>
          <a:xfrm>
            <a:off x="1524000" y="3602038"/>
            <a:ext cx="9144000" cy="1655762"/>
          </a:xfrm>
        </p:spPr>
        <p:txBody>
          <a:bodyPr/>
          <a:lstStyle>
            <a:lvl1pPr marL="0" indent="0" algn="ctr">
              <a:buNone/>
              <a:defRPr sz="2400">
                <a:solidFill>
                  <a:srgbClr val="59585A"/>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166F63B-DBAC-4966-93D6-495286BC939A}"/>
              </a:ext>
            </a:extLst>
          </p:cNvPr>
          <p:cNvSpPr>
            <a:spLocks noGrp="1"/>
          </p:cNvSpPr>
          <p:nvPr>
            <p:ph type="dt" sz="half" idx="10"/>
          </p:nvPr>
        </p:nvSpPr>
        <p:spPr/>
        <p:txBody>
          <a:bodyPr/>
          <a:lstStyle>
            <a:lvl1pPr>
              <a:defRPr>
                <a:solidFill>
                  <a:srgbClr val="59585A"/>
                </a:solidFill>
              </a:defRPr>
            </a:lvl1pPr>
          </a:lstStyle>
          <a:p>
            <a:endParaRPr lang="en-US"/>
          </a:p>
        </p:txBody>
      </p:sp>
      <p:sp>
        <p:nvSpPr>
          <p:cNvPr id="5" name="Footer Placeholder 4">
            <a:extLst>
              <a:ext uri="{FF2B5EF4-FFF2-40B4-BE49-F238E27FC236}">
                <a16:creationId xmlns:a16="http://schemas.microsoft.com/office/drawing/2014/main" id="{988953A2-923E-40E4-B6B2-97F6D629BA77}"/>
              </a:ext>
            </a:extLst>
          </p:cNvPr>
          <p:cNvSpPr>
            <a:spLocks noGrp="1"/>
          </p:cNvSpPr>
          <p:nvPr>
            <p:ph type="ftr" sz="quarter" idx="11"/>
          </p:nvPr>
        </p:nvSpPr>
        <p:spPr/>
        <p:txBody>
          <a:bodyPr/>
          <a:lstStyle>
            <a:lvl1pPr>
              <a:defRPr>
                <a:solidFill>
                  <a:srgbClr val="59585A"/>
                </a:solidFill>
              </a:defRPr>
            </a:lvl1pPr>
          </a:lstStyle>
          <a:p>
            <a:endParaRPr lang="en-US"/>
          </a:p>
        </p:txBody>
      </p:sp>
      <p:sp>
        <p:nvSpPr>
          <p:cNvPr id="6" name="Slide Number Placeholder 5">
            <a:extLst>
              <a:ext uri="{FF2B5EF4-FFF2-40B4-BE49-F238E27FC236}">
                <a16:creationId xmlns:a16="http://schemas.microsoft.com/office/drawing/2014/main" id="{92BF5FA9-73B1-4B36-982F-B2BC5A6206C1}"/>
              </a:ext>
            </a:extLst>
          </p:cNvPr>
          <p:cNvSpPr>
            <a:spLocks noGrp="1"/>
          </p:cNvSpPr>
          <p:nvPr>
            <p:ph type="sldNum" sz="quarter" idx="12"/>
          </p:nvPr>
        </p:nvSpPr>
        <p:spPr/>
        <p:txBody>
          <a:bodyPr/>
          <a:lstStyle>
            <a:lvl1pPr>
              <a:defRPr>
                <a:solidFill>
                  <a:srgbClr val="59585A"/>
                </a:solidFill>
              </a:defRPr>
            </a:lvl1pPr>
          </a:lstStyle>
          <a:p>
            <a:fld id="{A6FAF128-1FCD-4F1D-9DA8-3306992DFF47}" type="slidenum">
              <a:rPr lang="en-US" smtClean="0"/>
              <a:pPr/>
              <a:t>‹#›</a:t>
            </a:fld>
            <a:endParaRPr lang="en-US"/>
          </a:p>
        </p:txBody>
      </p:sp>
    </p:spTree>
    <p:extLst>
      <p:ext uri="{BB962C8B-B14F-4D97-AF65-F5344CB8AC3E}">
        <p14:creationId xmlns:p14="http://schemas.microsoft.com/office/powerpoint/2010/main" val="671435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7C291-E36F-437A-82D5-D55480DBC3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0319F1-3B02-40B2-A53D-9CD1A731BC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4D44C8-C1B1-4243-A75A-BC065F9658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E92008-3C54-4022-971B-F756F03476FB}"/>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531EBC6-7D3D-465B-A2A2-CE8EC5B079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A1ED87-D50F-4308-A7C8-20CB9018B96D}"/>
              </a:ext>
            </a:extLst>
          </p:cNvPr>
          <p:cNvSpPr>
            <a:spLocks noGrp="1"/>
          </p:cNvSpPr>
          <p:nvPr>
            <p:ph type="sldNum" sz="quarter" idx="12"/>
          </p:nvPr>
        </p:nvSpPr>
        <p:spPr/>
        <p:txBody>
          <a:bodyPr/>
          <a:lstStyle/>
          <a:p>
            <a:fld id="{A6FAF128-1FCD-4F1D-9DA8-3306992DFF47}" type="slidenum">
              <a:rPr lang="en-US" smtClean="0"/>
              <a:t>‹#›</a:t>
            </a:fld>
            <a:endParaRPr lang="en-US"/>
          </a:p>
        </p:txBody>
      </p:sp>
    </p:spTree>
    <p:extLst>
      <p:ext uri="{BB962C8B-B14F-4D97-AF65-F5344CB8AC3E}">
        <p14:creationId xmlns:p14="http://schemas.microsoft.com/office/powerpoint/2010/main" val="366804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4C01E-6728-4C49-B147-68CDC564E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D5DB288-455E-45DA-9C92-A799D1B880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5F5555-CD06-4FAE-BA96-5B7AF88034A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4C70642E-A22B-4F71-9D30-A55D2AEC1A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4A5205-4F32-4209-84D1-5B1829672150}"/>
              </a:ext>
            </a:extLst>
          </p:cNvPr>
          <p:cNvSpPr>
            <a:spLocks noGrp="1"/>
          </p:cNvSpPr>
          <p:nvPr>
            <p:ph type="sldNum" sz="quarter" idx="12"/>
          </p:nvPr>
        </p:nvSpPr>
        <p:spPr/>
        <p:txBody>
          <a:bodyPr/>
          <a:lstStyle/>
          <a:p>
            <a:fld id="{A6FAF128-1FCD-4F1D-9DA8-3306992DFF47}" type="slidenum">
              <a:rPr lang="en-US" smtClean="0"/>
              <a:t>‹#›</a:t>
            </a:fld>
            <a:endParaRPr lang="en-US"/>
          </a:p>
        </p:txBody>
      </p:sp>
    </p:spTree>
    <p:extLst>
      <p:ext uri="{BB962C8B-B14F-4D97-AF65-F5344CB8AC3E}">
        <p14:creationId xmlns:p14="http://schemas.microsoft.com/office/powerpoint/2010/main" val="11735488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86FDD7-E4A4-4EAB-A10A-DC7BA06D20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D5D005-4E49-43F9-ACA0-163BB1F8AC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B66789-9E9C-4CD6-AFD6-3C7BA792272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A56E6AF0-ECF7-48CD-A889-E0499ED6E5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D3C1B8-FCAF-47DB-B9D7-EBFAABF5CEF1}"/>
              </a:ext>
            </a:extLst>
          </p:cNvPr>
          <p:cNvSpPr>
            <a:spLocks noGrp="1"/>
          </p:cNvSpPr>
          <p:nvPr>
            <p:ph type="sldNum" sz="quarter" idx="12"/>
          </p:nvPr>
        </p:nvSpPr>
        <p:spPr/>
        <p:txBody>
          <a:bodyPr/>
          <a:lstStyle/>
          <a:p>
            <a:fld id="{A6FAF128-1FCD-4F1D-9DA8-3306992DFF47}" type="slidenum">
              <a:rPr lang="en-US" smtClean="0"/>
              <a:t>‹#›</a:t>
            </a:fld>
            <a:endParaRPr lang="en-US"/>
          </a:p>
        </p:txBody>
      </p:sp>
    </p:spTree>
    <p:extLst>
      <p:ext uri="{BB962C8B-B14F-4D97-AF65-F5344CB8AC3E}">
        <p14:creationId xmlns:p14="http://schemas.microsoft.com/office/powerpoint/2010/main" val="2387516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AB1325D-C31A-4689-8F6F-18041D2E7612}"/>
              </a:ext>
            </a:extLst>
          </p:cNvPr>
          <p:cNvSpPr>
            <a:spLocks noGrp="1"/>
          </p:cNvSpPr>
          <p:nvPr>
            <p:ph type="title"/>
          </p:nvPr>
        </p:nvSpPr>
        <p:spPr>
          <a:xfrm>
            <a:off x="1301241" y="94966"/>
            <a:ext cx="8446505" cy="818281"/>
          </a:xfrm>
        </p:spPr>
        <p:txBody>
          <a:bodyPr>
            <a:normAutofit/>
          </a:bodyPr>
          <a:lstStyle>
            <a:lvl1pPr>
              <a:defRPr sz="3200">
                <a:solidFill>
                  <a:srgbClr val="59585A"/>
                </a:solidFill>
              </a:defRPr>
            </a:lvl1pPr>
          </a:lstStyle>
          <a:p>
            <a:r>
              <a:rPr lang="en-US"/>
              <a:t>Click to edit Master title style</a:t>
            </a:r>
          </a:p>
        </p:txBody>
      </p:sp>
      <p:sp>
        <p:nvSpPr>
          <p:cNvPr id="14" name="Rectangle 13">
            <a:extLst>
              <a:ext uri="{FF2B5EF4-FFF2-40B4-BE49-F238E27FC236}">
                <a16:creationId xmlns:a16="http://schemas.microsoft.com/office/drawing/2014/main" id="{487F6C98-FE52-4767-BEEB-FB3A63FFB2B3}"/>
              </a:ext>
            </a:extLst>
          </p:cNvPr>
          <p:cNvSpPr/>
          <p:nvPr userDrawn="1"/>
        </p:nvSpPr>
        <p:spPr>
          <a:xfrm>
            <a:off x="321907" y="89728"/>
            <a:ext cx="903768" cy="7315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3B5436E-6626-4133-82E5-9F274C3558DA}"/>
              </a:ext>
            </a:extLst>
          </p:cNvPr>
          <p:cNvSpPr/>
          <p:nvPr userDrawn="1"/>
        </p:nvSpPr>
        <p:spPr>
          <a:xfrm>
            <a:off x="0" y="0"/>
            <a:ext cx="12192000" cy="100361"/>
          </a:xfrm>
          <a:prstGeom prst="rect">
            <a:avLst/>
          </a:prstGeom>
          <a:solidFill>
            <a:srgbClr val="EF3B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lide Number Placeholder 5">
            <a:extLst>
              <a:ext uri="{FF2B5EF4-FFF2-40B4-BE49-F238E27FC236}">
                <a16:creationId xmlns:a16="http://schemas.microsoft.com/office/drawing/2014/main" id="{B55EE5E5-46DB-46D1-AB30-CDBAFAAAFB59}"/>
              </a:ext>
            </a:extLst>
          </p:cNvPr>
          <p:cNvSpPr>
            <a:spLocks noGrp="1"/>
          </p:cNvSpPr>
          <p:nvPr>
            <p:ph type="sldNum" sz="quarter" idx="12"/>
          </p:nvPr>
        </p:nvSpPr>
        <p:spPr>
          <a:xfrm>
            <a:off x="270872" y="44848"/>
            <a:ext cx="1005838" cy="737913"/>
          </a:xfrm>
        </p:spPr>
        <p:txBody>
          <a:bodyPr/>
          <a:lstStyle>
            <a:lvl1pPr algn="ctr">
              <a:defRPr sz="3200">
                <a:solidFill>
                  <a:srgbClr val="FFFFFF"/>
                </a:solidFill>
                <a:latin typeface="+mj-lt"/>
              </a:defRPr>
            </a:lvl1pPr>
          </a:lstStyle>
          <a:p>
            <a:fld id="{A6FAF128-1FCD-4F1D-9DA8-3306992DFF47}" type="slidenum">
              <a:rPr lang="en-US" smtClean="0"/>
              <a:pPr/>
              <a:t>‹#›</a:t>
            </a:fld>
            <a:endParaRPr lang="en-US"/>
          </a:p>
        </p:txBody>
      </p:sp>
      <p:pic>
        <p:nvPicPr>
          <p:cNvPr id="17" name="Picture 2" descr="Image result for alphawallet">
            <a:extLst>
              <a:ext uri="{FF2B5EF4-FFF2-40B4-BE49-F238E27FC236}">
                <a16:creationId xmlns:a16="http://schemas.microsoft.com/office/drawing/2014/main" id="{A59C7CE8-B488-48C4-96BD-57C4D0AB06D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529772" y="6350128"/>
            <a:ext cx="1668749" cy="523221"/>
          </a:xfrm>
          <a:prstGeom prst="rect">
            <a:avLst/>
          </a:prstGeom>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9D746E61-DDAB-4181-8682-AE587ED499A9}"/>
              </a:ext>
            </a:extLst>
          </p:cNvPr>
          <p:cNvSpPr/>
          <p:nvPr userDrawn="1"/>
        </p:nvSpPr>
        <p:spPr>
          <a:xfrm>
            <a:off x="11203838" y="6480933"/>
            <a:ext cx="1135674" cy="261610"/>
          </a:xfrm>
          <a:prstGeom prst="rect">
            <a:avLst/>
          </a:prstGeom>
        </p:spPr>
        <p:txBody>
          <a:bodyPr wrap="square">
            <a:spAutoFit/>
          </a:bodyPr>
          <a:lstStyle/>
          <a:p>
            <a:r>
              <a:rPr lang="en-AU" sz="1100" dirty="0"/>
              <a:t>Confidential</a:t>
            </a:r>
          </a:p>
        </p:txBody>
      </p:sp>
      <p:cxnSp>
        <p:nvCxnSpPr>
          <p:cNvPr id="19" name="Straight Connector 18">
            <a:extLst>
              <a:ext uri="{FF2B5EF4-FFF2-40B4-BE49-F238E27FC236}">
                <a16:creationId xmlns:a16="http://schemas.microsoft.com/office/drawing/2014/main" id="{F61AF0F1-158A-42BD-86F3-A0E7EC3B9B1C}"/>
              </a:ext>
            </a:extLst>
          </p:cNvPr>
          <p:cNvCxnSpPr>
            <a:cxnSpLocks/>
          </p:cNvCxnSpPr>
          <p:nvPr userDrawn="1"/>
        </p:nvCxnSpPr>
        <p:spPr>
          <a:xfrm>
            <a:off x="11203837" y="6432538"/>
            <a:ext cx="0" cy="358401"/>
          </a:xfrm>
          <a:prstGeom prst="line">
            <a:avLst/>
          </a:prstGeom>
          <a:ln w="12700">
            <a:solidFill>
              <a:srgbClr val="EF3B3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8114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AB1325D-C31A-4689-8F6F-18041D2E7612}"/>
              </a:ext>
            </a:extLst>
          </p:cNvPr>
          <p:cNvSpPr>
            <a:spLocks noGrp="1"/>
          </p:cNvSpPr>
          <p:nvPr>
            <p:ph type="title"/>
          </p:nvPr>
        </p:nvSpPr>
        <p:spPr>
          <a:xfrm>
            <a:off x="411480" y="268225"/>
            <a:ext cx="10024872" cy="818281"/>
          </a:xfrm>
        </p:spPr>
        <p:txBody>
          <a:bodyPr>
            <a:normAutofit/>
          </a:bodyPr>
          <a:lstStyle>
            <a:lvl1pPr>
              <a:defRPr sz="3200">
                <a:solidFill>
                  <a:srgbClr val="59585A"/>
                </a:solidFill>
              </a:defRPr>
            </a:lvl1pPr>
          </a:lstStyle>
          <a:p>
            <a:r>
              <a:rPr lang="en-US"/>
              <a:t>Click to edit Master title style</a:t>
            </a:r>
          </a:p>
        </p:txBody>
      </p:sp>
      <p:sp>
        <p:nvSpPr>
          <p:cNvPr id="47" name="Rectangle 46">
            <a:extLst>
              <a:ext uri="{FF2B5EF4-FFF2-40B4-BE49-F238E27FC236}">
                <a16:creationId xmlns:a16="http://schemas.microsoft.com/office/drawing/2014/main" id="{32FA5D4D-830B-48D4-A873-D23326DD5A0F}"/>
              </a:ext>
            </a:extLst>
          </p:cNvPr>
          <p:cNvSpPr/>
          <p:nvPr userDrawn="1"/>
        </p:nvSpPr>
        <p:spPr>
          <a:xfrm>
            <a:off x="0" y="6768272"/>
            <a:ext cx="12192000" cy="100361"/>
          </a:xfrm>
          <a:prstGeom prst="rect">
            <a:avLst/>
          </a:prstGeom>
          <a:solidFill>
            <a:srgbClr val="4CC9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7462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2C242-E311-4281-A9DD-CF3B3A3559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8AEFBC-438C-49A8-9474-1F848EE034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62DA4AC-A6E3-4780-810C-81A319FD72D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A261DC6-C27F-4B63-8ADB-679E640247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DD0B38-914E-40FB-85A1-AD7187925067}"/>
              </a:ext>
            </a:extLst>
          </p:cNvPr>
          <p:cNvSpPr>
            <a:spLocks noGrp="1"/>
          </p:cNvSpPr>
          <p:nvPr>
            <p:ph type="sldNum" sz="quarter" idx="12"/>
          </p:nvPr>
        </p:nvSpPr>
        <p:spPr/>
        <p:txBody>
          <a:bodyPr/>
          <a:lstStyle/>
          <a:p>
            <a:fld id="{A6FAF128-1FCD-4F1D-9DA8-3306992DFF47}" type="slidenum">
              <a:rPr lang="en-US" smtClean="0"/>
              <a:t>‹#›</a:t>
            </a:fld>
            <a:endParaRPr lang="en-US"/>
          </a:p>
        </p:txBody>
      </p:sp>
    </p:spTree>
    <p:extLst>
      <p:ext uri="{BB962C8B-B14F-4D97-AF65-F5344CB8AC3E}">
        <p14:creationId xmlns:p14="http://schemas.microsoft.com/office/powerpoint/2010/main" val="904509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B7529-53D5-45F3-9F44-FAF24C69D0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B0F53E-6CED-40AA-8162-D09E214F5D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2ED9EA-C4E9-4D9E-9E42-C41B86FE27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945D73-1A87-49D1-9E29-1FAD636620A6}"/>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3350673-6C58-458C-9795-05CB04C3C9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CE62D4-3ABB-40DA-9C33-499E6B5B77F9}"/>
              </a:ext>
            </a:extLst>
          </p:cNvPr>
          <p:cNvSpPr>
            <a:spLocks noGrp="1"/>
          </p:cNvSpPr>
          <p:nvPr>
            <p:ph type="sldNum" sz="quarter" idx="12"/>
          </p:nvPr>
        </p:nvSpPr>
        <p:spPr/>
        <p:txBody>
          <a:bodyPr/>
          <a:lstStyle/>
          <a:p>
            <a:fld id="{A6FAF128-1FCD-4F1D-9DA8-3306992DFF47}" type="slidenum">
              <a:rPr lang="en-US" smtClean="0"/>
              <a:t>‹#›</a:t>
            </a:fld>
            <a:endParaRPr lang="en-US"/>
          </a:p>
        </p:txBody>
      </p:sp>
    </p:spTree>
    <p:extLst>
      <p:ext uri="{BB962C8B-B14F-4D97-AF65-F5344CB8AC3E}">
        <p14:creationId xmlns:p14="http://schemas.microsoft.com/office/powerpoint/2010/main" val="3594102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AD55D-7FBB-4652-8601-2358837E16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81F3AE-9D91-471A-95E3-E4E3671D09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C06B85-BF85-4A85-BCE7-4D193260F10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8B1CB3-C52A-463D-94AE-5200AE7BDA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00DDDC-C3DB-4265-8FA5-0D45ADC9EA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E1290FA-F7AD-4924-99C0-C83CB989A88B}"/>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9432B04F-FE96-4757-A361-3636FC48E43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EF383D-09C0-4492-ABAF-C1435628E05B}"/>
              </a:ext>
            </a:extLst>
          </p:cNvPr>
          <p:cNvSpPr>
            <a:spLocks noGrp="1"/>
          </p:cNvSpPr>
          <p:nvPr>
            <p:ph type="sldNum" sz="quarter" idx="12"/>
          </p:nvPr>
        </p:nvSpPr>
        <p:spPr/>
        <p:txBody>
          <a:bodyPr/>
          <a:lstStyle/>
          <a:p>
            <a:fld id="{A6FAF128-1FCD-4F1D-9DA8-3306992DFF47}" type="slidenum">
              <a:rPr lang="en-US" smtClean="0"/>
              <a:t>‹#›</a:t>
            </a:fld>
            <a:endParaRPr lang="en-US"/>
          </a:p>
        </p:txBody>
      </p:sp>
    </p:spTree>
    <p:extLst>
      <p:ext uri="{BB962C8B-B14F-4D97-AF65-F5344CB8AC3E}">
        <p14:creationId xmlns:p14="http://schemas.microsoft.com/office/powerpoint/2010/main" val="1528118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078B8-CAF1-4D78-8E59-E2E132A976B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31F916-FB91-4EA7-9B13-E0D0A3959B22}"/>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8F5BBC77-436D-4F82-8096-D843E482C8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1FE323-D36A-4CFC-95AA-6A1391A427AE}"/>
              </a:ext>
            </a:extLst>
          </p:cNvPr>
          <p:cNvSpPr>
            <a:spLocks noGrp="1"/>
          </p:cNvSpPr>
          <p:nvPr>
            <p:ph type="sldNum" sz="quarter" idx="12"/>
          </p:nvPr>
        </p:nvSpPr>
        <p:spPr/>
        <p:txBody>
          <a:bodyPr/>
          <a:lstStyle/>
          <a:p>
            <a:fld id="{A6FAF128-1FCD-4F1D-9DA8-3306992DFF47}" type="slidenum">
              <a:rPr lang="en-US" smtClean="0"/>
              <a:t>‹#›</a:t>
            </a:fld>
            <a:endParaRPr lang="en-US"/>
          </a:p>
        </p:txBody>
      </p:sp>
    </p:spTree>
    <p:extLst>
      <p:ext uri="{BB962C8B-B14F-4D97-AF65-F5344CB8AC3E}">
        <p14:creationId xmlns:p14="http://schemas.microsoft.com/office/powerpoint/2010/main" val="3463491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BFC765-1EAF-4FBC-886C-65E4E063008E}"/>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2D6C22F7-0975-408C-AC54-DFCB29A6015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D257B6-8EB8-441C-9790-F549EB2831BB}"/>
              </a:ext>
            </a:extLst>
          </p:cNvPr>
          <p:cNvSpPr>
            <a:spLocks noGrp="1"/>
          </p:cNvSpPr>
          <p:nvPr>
            <p:ph type="sldNum" sz="quarter" idx="12"/>
          </p:nvPr>
        </p:nvSpPr>
        <p:spPr/>
        <p:txBody>
          <a:bodyPr/>
          <a:lstStyle/>
          <a:p>
            <a:fld id="{A6FAF128-1FCD-4F1D-9DA8-3306992DFF47}" type="slidenum">
              <a:rPr lang="en-US" smtClean="0"/>
              <a:t>‹#›</a:t>
            </a:fld>
            <a:endParaRPr lang="en-US"/>
          </a:p>
        </p:txBody>
      </p:sp>
    </p:spTree>
    <p:extLst>
      <p:ext uri="{BB962C8B-B14F-4D97-AF65-F5344CB8AC3E}">
        <p14:creationId xmlns:p14="http://schemas.microsoft.com/office/powerpoint/2010/main" val="2994138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08D56-24D1-4533-A1B1-DEC7E73B88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EC955D0-EE9A-4B30-B706-49C8191529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ED4D8F-761B-4E3F-9BF6-3B00A424D1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824FB0-2D0C-4ACD-B41E-411DD5CB139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06D37A4-ADCA-44BF-9788-80DAF1E158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9CCE0A-7812-4C66-877E-F58828F3EF13}"/>
              </a:ext>
            </a:extLst>
          </p:cNvPr>
          <p:cNvSpPr>
            <a:spLocks noGrp="1"/>
          </p:cNvSpPr>
          <p:nvPr>
            <p:ph type="sldNum" sz="quarter" idx="12"/>
          </p:nvPr>
        </p:nvSpPr>
        <p:spPr/>
        <p:txBody>
          <a:bodyPr/>
          <a:lstStyle/>
          <a:p>
            <a:fld id="{A6FAF128-1FCD-4F1D-9DA8-3306992DFF47}" type="slidenum">
              <a:rPr lang="en-US" smtClean="0"/>
              <a:t>‹#›</a:t>
            </a:fld>
            <a:endParaRPr lang="en-US"/>
          </a:p>
        </p:txBody>
      </p:sp>
    </p:spTree>
    <p:extLst>
      <p:ext uri="{BB962C8B-B14F-4D97-AF65-F5344CB8AC3E}">
        <p14:creationId xmlns:p14="http://schemas.microsoft.com/office/powerpoint/2010/main" val="1367656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0F0F8D-50A2-471D-9D15-5C3609386F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6D86F4-4B2C-4D0E-8CA6-391BE44FAE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053D63-8318-414E-BA27-4AE1998E13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00F2A8A8-45C7-4942-95B2-967313ECB7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F5F6825-1C85-4709-A439-835FA44F3F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FAF128-1FCD-4F1D-9DA8-3306992DFF47}" type="slidenum">
              <a:rPr lang="en-US" smtClean="0"/>
              <a:t>‹#›</a:t>
            </a:fld>
            <a:endParaRPr lang="en-US"/>
          </a:p>
        </p:txBody>
      </p:sp>
    </p:spTree>
    <p:extLst>
      <p:ext uri="{BB962C8B-B14F-4D97-AF65-F5344CB8AC3E}">
        <p14:creationId xmlns:p14="http://schemas.microsoft.com/office/powerpoint/2010/main" val="25513212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github.com/AlphaWallet" TargetMode="External"/><Relationship Id="rId4" Type="http://schemas.openxmlformats.org/officeDocument/2006/relationships/hyperlink" Target="https://alphawallet.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0D7EB11B-0455-432D-9463-8D87175E2076}"/>
              </a:ext>
            </a:extLst>
          </p:cNvPr>
          <p:cNvSpPr>
            <a:spLocks noGrp="1"/>
          </p:cNvSpPr>
          <p:nvPr>
            <p:ph type="title"/>
          </p:nvPr>
        </p:nvSpPr>
        <p:spPr/>
        <p:txBody>
          <a:bodyPr>
            <a:normAutofit/>
          </a:bodyPr>
          <a:lstStyle/>
          <a:p>
            <a:r>
              <a:rPr lang="en-AU" dirty="0"/>
              <a:t>KARMA CAR OWNER TOKEN</a:t>
            </a:r>
            <a:endParaRPr lang="en-US" dirty="0"/>
          </a:p>
        </p:txBody>
      </p:sp>
      <p:sp>
        <p:nvSpPr>
          <p:cNvPr id="22" name="Slide Number Placeholder 21">
            <a:extLst>
              <a:ext uri="{FF2B5EF4-FFF2-40B4-BE49-F238E27FC236}">
                <a16:creationId xmlns:a16="http://schemas.microsoft.com/office/drawing/2014/main" id="{2F9B8540-E368-4F07-8578-474FE5781C97}"/>
              </a:ext>
            </a:extLst>
          </p:cNvPr>
          <p:cNvSpPr>
            <a:spLocks noGrp="1"/>
          </p:cNvSpPr>
          <p:nvPr>
            <p:ph type="sldNum" sz="quarter" idx="12"/>
          </p:nvPr>
        </p:nvSpPr>
        <p:spPr/>
        <p:txBody>
          <a:bodyPr/>
          <a:lstStyle/>
          <a:p>
            <a:fld id="{A6FAF128-1FCD-4F1D-9DA8-3306992DFF47}" type="slidenum">
              <a:rPr lang="en-US" smtClean="0"/>
              <a:pPr/>
              <a:t>1</a:t>
            </a:fld>
            <a:endParaRPr lang="en-US" dirty="0"/>
          </a:p>
        </p:txBody>
      </p:sp>
      <p:pic>
        <p:nvPicPr>
          <p:cNvPr id="10" name="Picture 9" descr="A car parked in a parking lot&#10;&#10;Description automatically generated">
            <a:extLst>
              <a:ext uri="{FF2B5EF4-FFF2-40B4-BE49-F238E27FC236}">
                <a16:creationId xmlns:a16="http://schemas.microsoft.com/office/drawing/2014/main" id="{0CC1F1CB-76C9-43BC-B2E8-E61E649677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105" y="1024479"/>
            <a:ext cx="8446505" cy="4016230"/>
          </a:xfrm>
          <a:prstGeom prst="roundRect">
            <a:avLst>
              <a:gd name="adj" fmla="val 0"/>
            </a:avLst>
          </a:prstGeom>
        </p:spPr>
      </p:pic>
      <p:sp>
        <p:nvSpPr>
          <p:cNvPr id="8" name="Rectangle: Rounded Corners 7">
            <a:extLst>
              <a:ext uri="{FF2B5EF4-FFF2-40B4-BE49-F238E27FC236}">
                <a16:creationId xmlns:a16="http://schemas.microsoft.com/office/drawing/2014/main" id="{8C965161-7753-401F-B0F9-405FBAA9160F}"/>
              </a:ext>
            </a:extLst>
          </p:cNvPr>
          <p:cNvSpPr/>
          <p:nvPr/>
        </p:nvSpPr>
        <p:spPr>
          <a:xfrm>
            <a:off x="3316978" y="4084795"/>
            <a:ext cx="8698918" cy="2056354"/>
          </a:xfrm>
          <a:prstGeom prst="roundRect">
            <a:avLst>
              <a:gd name="adj" fmla="val 11364"/>
            </a:avLst>
          </a:prstGeom>
          <a:solidFill>
            <a:srgbClr val="4CC9F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2C7081C8-7D63-4385-961A-4251E69F47E7}"/>
              </a:ext>
            </a:extLst>
          </p:cNvPr>
          <p:cNvGrpSpPr/>
          <p:nvPr/>
        </p:nvGrpSpPr>
        <p:grpSpPr>
          <a:xfrm>
            <a:off x="2486206" y="3504501"/>
            <a:ext cx="2134977" cy="2134977"/>
            <a:chOff x="2040835" y="2829091"/>
            <a:chExt cx="2246492" cy="2246492"/>
          </a:xfrm>
        </p:grpSpPr>
        <p:sp>
          <p:nvSpPr>
            <p:cNvPr id="3" name="Oval 2">
              <a:extLst>
                <a:ext uri="{FF2B5EF4-FFF2-40B4-BE49-F238E27FC236}">
                  <a16:creationId xmlns:a16="http://schemas.microsoft.com/office/drawing/2014/main" id="{55AACB66-51E9-45A4-896D-6C6BF80CE9E7}"/>
                </a:ext>
              </a:extLst>
            </p:cNvPr>
            <p:cNvSpPr/>
            <p:nvPr/>
          </p:nvSpPr>
          <p:spPr>
            <a:xfrm>
              <a:off x="2040835" y="2829091"/>
              <a:ext cx="2246492" cy="2246492"/>
            </a:xfrm>
            <a:prstGeom prst="ellipse">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4CDD0A3D-1DA8-4FD7-9224-94A64C71BA03}"/>
                </a:ext>
              </a:extLst>
            </p:cNvPr>
            <p:cNvPicPr>
              <a:picLocks noChangeAspect="1"/>
            </p:cNvPicPr>
            <p:nvPr/>
          </p:nvPicPr>
          <p:blipFill rotWithShape="1">
            <a:blip r:embed="rId3"/>
            <a:srcRect l="23975" t="19803" r="24508" b="18291"/>
            <a:stretch/>
          </p:blipFill>
          <p:spPr>
            <a:xfrm>
              <a:off x="2247946" y="3370734"/>
              <a:ext cx="1832270" cy="1163207"/>
            </a:xfrm>
            <a:prstGeom prst="rect">
              <a:avLst/>
            </a:prstGeom>
          </p:spPr>
        </p:pic>
      </p:grpSp>
      <p:sp>
        <p:nvSpPr>
          <p:cNvPr id="2" name="Rectangle 1">
            <a:extLst>
              <a:ext uri="{FF2B5EF4-FFF2-40B4-BE49-F238E27FC236}">
                <a16:creationId xmlns:a16="http://schemas.microsoft.com/office/drawing/2014/main" id="{5DCFB728-A86B-4D5B-BF9C-0D11A1293523}"/>
              </a:ext>
            </a:extLst>
          </p:cNvPr>
          <p:cNvSpPr/>
          <p:nvPr/>
        </p:nvSpPr>
        <p:spPr>
          <a:xfrm>
            <a:off x="4979123" y="4332970"/>
            <a:ext cx="6744588" cy="1569660"/>
          </a:xfrm>
          <a:prstGeom prst="rect">
            <a:avLst/>
          </a:prstGeom>
        </p:spPr>
        <p:txBody>
          <a:bodyPr wrap="square">
            <a:spAutoFit/>
          </a:bodyPr>
          <a:lstStyle/>
          <a:p>
            <a:r>
              <a:rPr lang="en-AU" altLang="zh-TW" sz="3200" dirty="0">
                <a:solidFill>
                  <a:schemeClr val="bg1"/>
                </a:solidFill>
              </a:rPr>
              <a:t>During the past weekend, we made this project at the </a:t>
            </a:r>
            <a:r>
              <a:rPr lang="en-AU" altLang="zh-TW" sz="3200" dirty="0" err="1">
                <a:solidFill>
                  <a:schemeClr val="bg1"/>
                </a:solidFill>
              </a:rPr>
              <a:t>Wanxiang</a:t>
            </a:r>
            <a:r>
              <a:rPr lang="en-AU" altLang="zh-TW" sz="3200" dirty="0">
                <a:solidFill>
                  <a:schemeClr val="bg1"/>
                </a:solidFill>
              </a:rPr>
              <a:t> Blockchain Hackathon.</a:t>
            </a:r>
            <a:endParaRPr lang="en-AU" sz="3200" dirty="0">
              <a:solidFill>
                <a:schemeClr val="bg1"/>
              </a:solidFill>
            </a:endParaRPr>
          </a:p>
        </p:txBody>
      </p:sp>
    </p:spTree>
    <p:extLst>
      <p:ext uri="{BB962C8B-B14F-4D97-AF65-F5344CB8AC3E}">
        <p14:creationId xmlns:p14="http://schemas.microsoft.com/office/powerpoint/2010/main" val="126880224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lide Number Placeholder 21">
            <a:extLst>
              <a:ext uri="{FF2B5EF4-FFF2-40B4-BE49-F238E27FC236}">
                <a16:creationId xmlns:a16="http://schemas.microsoft.com/office/drawing/2014/main" id="{2F9B8540-E368-4F07-8578-474FE5781C97}"/>
              </a:ext>
            </a:extLst>
          </p:cNvPr>
          <p:cNvSpPr>
            <a:spLocks noGrp="1"/>
          </p:cNvSpPr>
          <p:nvPr>
            <p:ph type="sldNum" sz="quarter" idx="12"/>
          </p:nvPr>
        </p:nvSpPr>
        <p:spPr/>
        <p:txBody>
          <a:bodyPr/>
          <a:lstStyle/>
          <a:p>
            <a:fld id="{A6FAF128-1FCD-4F1D-9DA8-3306992DFF47}" type="slidenum">
              <a:rPr lang="en-US" smtClean="0"/>
              <a:pPr/>
              <a:t>2</a:t>
            </a:fld>
            <a:endParaRPr lang="en-US" dirty="0"/>
          </a:p>
        </p:txBody>
      </p:sp>
      <p:pic>
        <p:nvPicPr>
          <p:cNvPr id="5" name="Picture 4" descr="A small blue car&#10;&#10;Description automatically generated">
            <a:extLst>
              <a:ext uri="{FF2B5EF4-FFF2-40B4-BE49-F238E27FC236}">
                <a16:creationId xmlns:a16="http://schemas.microsoft.com/office/drawing/2014/main" id="{3B332413-F436-4150-A7C3-F3814400362C}"/>
              </a:ext>
            </a:extLst>
          </p:cNvPr>
          <p:cNvPicPr>
            <a:picLocks noChangeAspect="1"/>
          </p:cNvPicPr>
          <p:nvPr/>
        </p:nvPicPr>
        <p:blipFill rotWithShape="1">
          <a:blip r:embed="rId3">
            <a:extLst>
              <a:ext uri="{28A0092B-C50C-407E-A947-70E740481C1C}">
                <a14:useLocalDpi xmlns:a14="http://schemas.microsoft.com/office/drawing/2010/main" val="0"/>
              </a:ext>
            </a:extLst>
          </a:blip>
          <a:srcRect l="5532" r="7077"/>
          <a:stretch/>
        </p:blipFill>
        <p:spPr>
          <a:xfrm>
            <a:off x="363636" y="1161222"/>
            <a:ext cx="6521005" cy="4974536"/>
          </a:xfrm>
          <a:prstGeom prst="roundRect">
            <a:avLst>
              <a:gd name="adj" fmla="val 14811"/>
            </a:avLst>
          </a:prstGeom>
        </p:spPr>
      </p:pic>
      <p:sp>
        <p:nvSpPr>
          <p:cNvPr id="6" name="Rectangle 5">
            <a:extLst>
              <a:ext uri="{FF2B5EF4-FFF2-40B4-BE49-F238E27FC236}">
                <a16:creationId xmlns:a16="http://schemas.microsoft.com/office/drawing/2014/main" id="{EC1F189D-068E-423A-B152-C34ED662D8FA}"/>
              </a:ext>
            </a:extLst>
          </p:cNvPr>
          <p:cNvSpPr/>
          <p:nvPr/>
        </p:nvSpPr>
        <p:spPr>
          <a:xfrm>
            <a:off x="7167363" y="1905864"/>
            <a:ext cx="2474389" cy="584775"/>
          </a:xfrm>
          <a:prstGeom prst="rect">
            <a:avLst/>
          </a:prstGeom>
        </p:spPr>
        <p:txBody>
          <a:bodyPr wrap="square">
            <a:spAutoFit/>
          </a:bodyPr>
          <a:lstStyle/>
          <a:p>
            <a:r>
              <a:rPr lang="en-AU" sz="3200" dirty="0">
                <a:solidFill>
                  <a:srgbClr val="59585A"/>
                </a:solidFill>
                <a:latin typeface="+mj-lt"/>
              </a:rPr>
              <a:t>WHY CAR</a:t>
            </a:r>
            <a:endParaRPr lang="en-US" sz="3200" dirty="0">
              <a:solidFill>
                <a:srgbClr val="59585A"/>
              </a:solidFill>
              <a:latin typeface="+mj-lt"/>
            </a:endParaRPr>
          </a:p>
        </p:txBody>
      </p:sp>
      <p:sp>
        <p:nvSpPr>
          <p:cNvPr id="7" name="Rectangle 6">
            <a:extLst>
              <a:ext uri="{FF2B5EF4-FFF2-40B4-BE49-F238E27FC236}">
                <a16:creationId xmlns:a16="http://schemas.microsoft.com/office/drawing/2014/main" id="{8CABD1FC-5A10-44D4-B064-48729DC2AE25}"/>
              </a:ext>
            </a:extLst>
          </p:cNvPr>
          <p:cNvSpPr/>
          <p:nvPr/>
        </p:nvSpPr>
        <p:spPr>
          <a:xfrm>
            <a:off x="7207119" y="2464135"/>
            <a:ext cx="4419463" cy="727353"/>
          </a:xfrm>
          <a:prstGeom prst="rect">
            <a:avLst/>
          </a:prstGeom>
        </p:spPr>
        <p:txBody>
          <a:bodyPr wrap="square">
            <a:spAutoFit/>
          </a:bodyPr>
          <a:lstStyle/>
          <a:p>
            <a:r>
              <a:rPr lang="en-AU" altLang="zh-TW" sz="2000" dirty="0"/>
              <a:t>The hackathon is about “Blockchain and Automotive Industry”</a:t>
            </a:r>
          </a:p>
        </p:txBody>
      </p:sp>
      <p:sp>
        <p:nvSpPr>
          <p:cNvPr id="18" name="Rectangle 17">
            <a:extLst>
              <a:ext uri="{FF2B5EF4-FFF2-40B4-BE49-F238E27FC236}">
                <a16:creationId xmlns:a16="http://schemas.microsoft.com/office/drawing/2014/main" id="{3D47D934-1C3F-47D3-8611-F15F935A32D3}"/>
              </a:ext>
            </a:extLst>
          </p:cNvPr>
          <p:cNvSpPr/>
          <p:nvPr/>
        </p:nvSpPr>
        <p:spPr>
          <a:xfrm>
            <a:off x="7207119" y="3500779"/>
            <a:ext cx="3044235" cy="584775"/>
          </a:xfrm>
          <a:prstGeom prst="rect">
            <a:avLst/>
          </a:prstGeom>
        </p:spPr>
        <p:txBody>
          <a:bodyPr wrap="square">
            <a:spAutoFit/>
          </a:bodyPr>
          <a:lstStyle/>
          <a:p>
            <a:r>
              <a:rPr lang="en-AU" sz="3200" dirty="0">
                <a:solidFill>
                  <a:srgbClr val="59585A"/>
                </a:solidFill>
                <a:latin typeface="+mj-lt"/>
              </a:rPr>
              <a:t>WHY KARMA</a:t>
            </a:r>
          </a:p>
        </p:txBody>
      </p:sp>
      <p:sp>
        <p:nvSpPr>
          <p:cNvPr id="19" name="Rectangle 18">
            <a:extLst>
              <a:ext uri="{FF2B5EF4-FFF2-40B4-BE49-F238E27FC236}">
                <a16:creationId xmlns:a16="http://schemas.microsoft.com/office/drawing/2014/main" id="{29F9DBAE-E686-436E-AEE9-D5339F1BB31C}"/>
              </a:ext>
            </a:extLst>
          </p:cNvPr>
          <p:cNvSpPr/>
          <p:nvPr/>
        </p:nvSpPr>
        <p:spPr>
          <a:xfrm>
            <a:off x="7246876" y="4059050"/>
            <a:ext cx="3879122" cy="727353"/>
          </a:xfrm>
          <a:prstGeom prst="rect">
            <a:avLst/>
          </a:prstGeom>
        </p:spPr>
        <p:txBody>
          <a:bodyPr wrap="square">
            <a:spAutoFit/>
          </a:bodyPr>
          <a:lstStyle/>
          <a:p>
            <a:r>
              <a:rPr lang="en-US" altLang="zh-TW" sz="2000" dirty="0"/>
              <a:t>KARMA is the main sponsor for the hackathon</a:t>
            </a:r>
          </a:p>
        </p:txBody>
      </p:sp>
      <p:sp>
        <p:nvSpPr>
          <p:cNvPr id="23" name="Rectangle 22">
            <a:extLst>
              <a:ext uri="{FF2B5EF4-FFF2-40B4-BE49-F238E27FC236}">
                <a16:creationId xmlns:a16="http://schemas.microsoft.com/office/drawing/2014/main" id="{29C6556D-9807-4B16-9F0D-B53FC9114F0C}"/>
              </a:ext>
            </a:extLst>
          </p:cNvPr>
          <p:cNvSpPr/>
          <p:nvPr/>
        </p:nvSpPr>
        <p:spPr>
          <a:xfrm>
            <a:off x="7246875" y="5095694"/>
            <a:ext cx="4647749" cy="584775"/>
          </a:xfrm>
          <a:prstGeom prst="rect">
            <a:avLst/>
          </a:prstGeom>
        </p:spPr>
        <p:txBody>
          <a:bodyPr wrap="square">
            <a:spAutoFit/>
          </a:bodyPr>
          <a:lstStyle/>
          <a:p>
            <a:r>
              <a:rPr lang="en-AU" sz="3200" dirty="0">
                <a:solidFill>
                  <a:srgbClr val="59585A"/>
                </a:solidFill>
                <a:latin typeface="+mj-lt"/>
              </a:rPr>
              <a:t>ANY OTHER REASON?</a:t>
            </a:r>
          </a:p>
        </p:txBody>
      </p:sp>
      <p:cxnSp>
        <p:nvCxnSpPr>
          <p:cNvPr id="12" name="Straight Connector 11">
            <a:extLst>
              <a:ext uri="{FF2B5EF4-FFF2-40B4-BE49-F238E27FC236}">
                <a16:creationId xmlns:a16="http://schemas.microsoft.com/office/drawing/2014/main" id="{FCF4680A-67A8-46B6-9ED3-E66395E44D96}"/>
              </a:ext>
            </a:extLst>
          </p:cNvPr>
          <p:cNvCxnSpPr>
            <a:cxnSpLocks/>
          </p:cNvCxnSpPr>
          <p:nvPr/>
        </p:nvCxnSpPr>
        <p:spPr>
          <a:xfrm>
            <a:off x="7233623" y="3297504"/>
            <a:ext cx="4547560" cy="0"/>
          </a:xfrm>
          <a:prstGeom prst="line">
            <a:avLst/>
          </a:prstGeom>
          <a:ln>
            <a:solidFill>
              <a:srgbClr val="4CC9F5"/>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E4597AAA-5818-4781-8AF5-864FA5CAED89}"/>
              </a:ext>
            </a:extLst>
          </p:cNvPr>
          <p:cNvCxnSpPr>
            <a:cxnSpLocks/>
          </p:cNvCxnSpPr>
          <p:nvPr/>
        </p:nvCxnSpPr>
        <p:spPr>
          <a:xfrm>
            <a:off x="7233623" y="4903304"/>
            <a:ext cx="4547560" cy="0"/>
          </a:xfrm>
          <a:prstGeom prst="line">
            <a:avLst/>
          </a:prstGeom>
          <a:ln>
            <a:solidFill>
              <a:srgbClr val="4CC9F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589780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0D7EB11B-0455-432D-9463-8D87175E2076}"/>
              </a:ext>
            </a:extLst>
          </p:cNvPr>
          <p:cNvSpPr>
            <a:spLocks noGrp="1"/>
          </p:cNvSpPr>
          <p:nvPr>
            <p:ph type="title"/>
          </p:nvPr>
        </p:nvSpPr>
        <p:spPr/>
        <p:txBody>
          <a:bodyPr>
            <a:normAutofit/>
          </a:bodyPr>
          <a:lstStyle/>
          <a:p>
            <a:r>
              <a:rPr lang="en-AU" dirty="0"/>
              <a:t>WHAT WE CAN ACHIEVE</a:t>
            </a:r>
            <a:endParaRPr lang="en-US" dirty="0"/>
          </a:p>
        </p:txBody>
      </p:sp>
      <p:sp>
        <p:nvSpPr>
          <p:cNvPr id="22" name="Slide Number Placeholder 21">
            <a:extLst>
              <a:ext uri="{FF2B5EF4-FFF2-40B4-BE49-F238E27FC236}">
                <a16:creationId xmlns:a16="http://schemas.microsoft.com/office/drawing/2014/main" id="{2F9B8540-E368-4F07-8578-474FE5781C97}"/>
              </a:ext>
            </a:extLst>
          </p:cNvPr>
          <p:cNvSpPr>
            <a:spLocks noGrp="1"/>
          </p:cNvSpPr>
          <p:nvPr>
            <p:ph type="sldNum" sz="quarter" idx="12"/>
          </p:nvPr>
        </p:nvSpPr>
        <p:spPr/>
        <p:txBody>
          <a:bodyPr/>
          <a:lstStyle/>
          <a:p>
            <a:fld id="{A6FAF128-1FCD-4F1D-9DA8-3306992DFF47}" type="slidenum">
              <a:rPr lang="en-US" smtClean="0"/>
              <a:pPr/>
              <a:t>3</a:t>
            </a:fld>
            <a:endParaRPr lang="en-US" dirty="0"/>
          </a:p>
        </p:txBody>
      </p:sp>
      <p:grpSp>
        <p:nvGrpSpPr>
          <p:cNvPr id="80" name="Group 79">
            <a:extLst>
              <a:ext uri="{FF2B5EF4-FFF2-40B4-BE49-F238E27FC236}">
                <a16:creationId xmlns:a16="http://schemas.microsoft.com/office/drawing/2014/main" id="{0BA9C226-96F0-410E-A48F-6E1548CBAEA2}"/>
              </a:ext>
            </a:extLst>
          </p:cNvPr>
          <p:cNvGrpSpPr/>
          <p:nvPr/>
        </p:nvGrpSpPr>
        <p:grpSpPr>
          <a:xfrm>
            <a:off x="4422783" y="834042"/>
            <a:ext cx="3346434" cy="5880039"/>
            <a:chOff x="4021048" y="193985"/>
            <a:chExt cx="3611010" cy="6344927"/>
          </a:xfrm>
        </p:grpSpPr>
        <p:pic>
          <p:nvPicPr>
            <p:cNvPr id="81" name="Picture 80" descr="A screenshot of a cell phone&#10;&#10;Description automatically generated">
              <a:extLst>
                <a:ext uri="{FF2B5EF4-FFF2-40B4-BE49-F238E27FC236}">
                  <a16:creationId xmlns:a16="http://schemas.microsoft.com/office/drawing/2014/main" id="{DDE94FC0-821A-4157-ACBD-FD7D8A7AB6CB}"/>
                </a:ext>
              </a:extLst>
            </p:cNvPr>
            <p:cNvPicPr>
              <a:picLocks noChangeAspect="1"/>
            </p:cNvPicPr>
            <p:nvPr/>
          </p:nvPicPr>
          <p:blipFill rotWithShape="1">
            <a:blip r:embed="rId3"/>
            <a:srcRect l="26915" t="4615" r="31747" b="7627"/>
            <a:stretch/>
          </p:blipFill>
          <p:spPr>
            <a:xfrm>
              <a:off x="4545496" y="649357"/>
              <a:ext cx="2676939" cy="5496340"/>
            </a:xfrm>
            <a:prstGeom prst="rect">
              <a:avLst/>
            </a:prstGeom>
            <a:effectLst/>
          </p:spPr>
        </p:pic>
        <p:pic>
          <p:nvPicPr>
            <p:cNvPr id="82" name="Picture 81" descr="A picture containing monitor, indoor, black&#10;&#10;Description automatically generated">
              <a:extLst>
                <a:ext uri="{FF2B5EF4-FFF2-40B4-BE49-F238E27FC236}">
                  <a16:creationId xmlns:a16="http://schemas.microsoft.com/office/drawing/2014/main" id="{BB8BA070-1FA4-41B5-B07A-CF0CE05AE4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21048" y="193985"/>
              <a:ext cx="3611010" cy="6344927"/>
            </a:xfrm>
            <a:prstGeom prst="rect">
              <a:avLst/>
            </a:prstGeom>
            <a:effectLst/>
          </p:spPr>
        </p:pic>
      </p:grpSp>
      <p:grpSp>
        <p:nvGrpSpPr>
          <p:cNvPr id="93" name="Group 92">
            <a:extLst>
              <a:ext uri="{FF2B5EF4-FFF2-40B4-BE49-F238E27FC236}">
                <a16:creationId xmlns:a16="http://schemas.microsoft.com/office/drawing/2014/main" id="{4CAD2CB1-49A5-46C7-9D7E-C92F0F17BBFA}"/>
              </a:ext>
            </a:extLst>
          </p:cNvPr>
          <p:cNvGrpSpPr/>
          <p:nvPr/>
        </p:nvGrpSpPr>
        <p:grpSpPr>
          <a:xfrm>
            <a:off x="467583" y="1425510"/>
            <a:ext cx="4059888" cy="4697102"/>
            <a:chOff x="431582" y="1468683"/>
            <a:chExt cx="4059888" cy="4697102"/>
          </a:xfrm>
        </p:grpSpPr>
        <p:sp>
          <p:nvSpPr>
            <p:cNvPr id="42" name="Rectangle: Rounded Corners 41">
              <a:extLst>
                <a:ext uri="{FF2B5EF4-FFF2-40B4-BE49-F238E27FC236}">
                  <a16:creationId xmlns:a16="http://schemas.microsoft.com/office/drawing/2014/main" id="{86F5B7DD-EB40-41E4-BECF-D6E19886CAEC}"/>
                </a:ext>
              </a:extLst>
            </p:cNvPr>
            <p:cNvSpPr/>
            <p:nvPr/>
          </p:nvSpPr>
          <p:spPr>
            <a:xfrm>
              <a:off x="431582" y="1468683"/>
              <a:ext cx="4059888" cy="4697102"/>
            </a:xfrm>
            <a:prstGeom prst="roundRect">
              <a:avLst>
                <a:gd name="adj" fmla="val 10889"/>
              </a:avLst>
            </a:prstGeom>
            <a:solidFill>
              <a:schemeClr val="bg1"/>
            </a:solidFill>
            <a:ln w="12700">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2" name="Group 91">
              <a:extLst>
                <a:ext uri="{FF2B5EF4-FFF2-40B4-BE49-F238E27FC236}">
                  <a16:creationId xmlns:a16="http://schemas.microsoft.com/office/drawing/2014/main" id="{60129791-B2CE-491B-8DD4-8AF6A6255AF9}"/>
                </a:ext>
              </a:extLst>
            </p:cNvPr>
            <p:cNvGrpSpPr/>
            <p:nvPr/>
          </p:nvGrpSpPr>
          <p:grpSpPr>
            <a:xfrm>
              <a:off x="610247" y="1596785"/>
              <a:ext cx="3702558" cy="490363"/>
              <a:chOff x="610247" y="1596785"/>
              <a:chExt cx="3702558" cy="490363"/>
            </a:xfrm>
          </p:grpSpPr>
          <p:sp>
            <p:nvSpPr>
              <p:cNvPr id="46" name="Freeform: Shape 45">
                <a:extLst>
                  <a:ext uri="{FF2B5EF4-FFF2-40B4-BE49-F238E27FC236}">
                    <a16:creationId xmlns:a16="http://schemas.microsoft.com/office/drawing/2014/main" id="{DCBE9C09-034F-42F9-80CE-487F2836914A}"/>
                  </a:ext>
                </a:extLst>
              </p:cNvPr>
              <p:cNvSpPr/>
              <p:nvPr/>
            </p:nvSpPr>
            <p:spPr>
              <a:xfrm>
                <a:off x="610247" y="1596785"/>
                <a:ext cx="3702558" cy="490363"/>
              </a:xfrm>
              <a:custGeom>
                <a:avLst/>
                <a:gdLst>
                  <a:gd name="connsiteX0" fmla="*/ 508287 w 4667898"/>
                  <a:gd name="connsiteY0" fmla="*/ 0 h 569182"/>
                  <a:gd name="connsiteX1" fmla="*/ 4159611 w 4667898"/>
                  <a:gd name="connsiteY1" fmla="*/ 0 h 569182"/>
                  <a:gd name="connsiteX2" fmla="*/ 4667898 w 4667898"/>
                  <a:gd name="connsiteY2" fmla="*/ 508287 h 569182"/>
                  <a:gd name="connsiteX3" fmla="*/ 4667898 w 4667898"/>
                  <a:gd name="connsiteY3" fmla="*/ 569182 h 569182"/>
                  <a:gd name="connsiteX4" fmla="*/ 0 w 4667898"/>
                  <a:gd name="connsiteY4" fmla="*/ 569182 h 569182"/>
                  <a:gd name="connsiteX5" fmla="*/ 0 w 4667898"/>
                  <a:gd name="connsiteY5" fmla="*/ 508287 h 569182"/>
                  <a:gd name="connsiteX6" fmla="*/ 508287 w 4667898"/>
                  <a:gd name="connsiteY6" fmla="*/ 0 h 569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7898" h="569182">
                    <a:moveTo>
                      <a:pt x="508287" y="0"/>
                    </a:moveTo>
                    <a:lnTo>
                      <a:pt x="4159611" y="0"/>
                    </a:lnTo>
                    <a:cubicBezTo>
                      <a:pt x="4440330" y="0"/>
                      <a:pt x="4667898" y="227568"/>
                      <a:pt x="4667898" y="508287"/>
                    </a:cubicBezTo>
                    <a:lnTo>
                      <a:pt x="4667898" y="569182"/>
                    </a:lnTo>
                    <a:lnTo>
                      <a:pt x="0" y="569182"/>
                    </a:lnTo>
                    <a:lnTo>
                      <a:pt x="0" y="508287"/>
                    </a:lnTo>
                    <a:cubicBezTo>
                      <a:pt x="0" y="227568"/>
                      <a:pt x="227568" y="0"/>
                      <a:pt x="508287" y="0"/>
                    </a:cubicBezTo>
                    <a:close/>
                  </a:path>
                </a:pathLst>
              </a:custGeom>
              <a:solidFill>
                <a:srgbClr val="4CC9F5"/>
              </a:solidFill>
              <a:ln w="12700">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B2811549-73DD-472B-898F-63F6E03A1730}"/>
                  </a:ext>
                </a:extLst>
              </p:cNvPr>
              <p:cNvSpPr/>
              <p:nvPr/>
            </p:nvSpPr>
            <p:spPr>
              <a:xfrm>
                <a:off x="774172" y="1667969"/>
                <a:ext cx="3374708" cy="400110"/>
              </a:xfrm>
              <a:prstGeom prst="rect">
                <a:avLst/>
              </a:prstGeom>
            </p:spPr>
            <p:txBody>
              <a:bodyPr wrap="square">
                <a:spAutoFit/>
              </a:bodyPr>
              <a:lstStyle/>
              <a:p>
                <a:pPr algn="ctr"/>
                <a:r>
                  <a:rPr lang="en-US" sz="2000" b="1" dirty="0">
                    <a:solidFill>
                      <a:schemeClr val="bg1"/>
                    </a:solidFill>
                    <a:effectLst>
                      <a:outerShdw blurRad="38100" dist="38100" dir="2700000" algn="tl">
                        <a:srgbClr val="000000">
                          <a:alpha val="43137"/>
                        </a:srgbClr>
                      </a:outerShdw>
                    </a:effectLst>
                    <a:latin typeface="+mj-lt"/>
                  </a:rPr>
                  <a:t>FRICTIONLESS MARKET</a:t>
                </a:r>
              </a:p>
            </p:txBody>
          </p:sp>
        </p:grpSp>
        <p:sp>
          <p:nvSpPr>
            <p:cNvPr id="45" name="Rectangle 44">
              <a:extLst>
                <a:ext uri="{FF2B5EF4-FFF2-40B4-BE49-F238E27FC236}">
                  <a16:creationId xmlns:a16="http://schemas.microsoft.com/office/drawing/2014/main" id="{6469C7B8-3277-427B-8B53-F853631DAAB6}"/>
                </a:ext>
              </a:extLst>
            </p:cNvPr>
            <p:cNvSpPr/>
            <p:nvPr/>
          </p:nvSpPr>
          <p:spPr>
            <a:xfrm>
              <a:off x="742797" y="2099507"/>
              <a:ext cx="3437458" cy="1277273"/>
            </a:xfrm>
            <a:prstGeom prst="rect">
              <a:avLst/>
            </a:prstGeom>
          </p:spPr>
          <p:txBody>
            <a:bodyPr wrap="square">
              <a:spAutoFit/>
            </a:bodyPr>
            <a:lstStyle/>
            <a:p>
              <a:r>
                <a:rPr lang="en-US" b="1" dirty="0"/>
                <a:t>Enables serval open markets</a:t>
              </a:r>
              <a:endParaRPr lang="en-US" sz="900" b="1" dirty="0"/>
            </a:p>
            <a:p>
              <a:pPr marL="285750" indent="-285750">
                <a:buFont typeface="Wingdings" panose="05000000000000000000" pitchFamily="2" charset="2"/>
                <a:buChar char="§"/>
              </a:pPr>
              <a:endParaRPr lang="en-US" sz="500" b="1" dirty="0"/>
            </a:p>
            <a:p>
              <a:pPr marL="285750" indent="-285750">
                <a:buFont typeface="Wingdings" panose="05000000000000000000" pitchFamily="2" charset="2"/>
                <a:buChar char="§"/>
              </a:pPr>
              <a:r>
                <a:rPr lang="en-US" b="1" dirty="0"/>
                <a:t>Reselling</a:t>
              </a:r>
            </a:p>
            <a:p>
              <a:pPr marL="285750" indent="-285750">
                <a:buFont typeface="Wingdings" panose="05000000000000000000" pitchFamily="2" charset="2"/>
                <a:buChar char="§"/>
              </a:pPr>
              <a:r>
                <a:rPr lang="en-US" b="1" dirty="0"/>
                <a:t>Sharing</a:t>
              </a:r>
            </a:p>
            <a:p>
              <a:pPr marL="285750" indent="-285750">
                <a:buFont typeface="Wingdings" panose="05000000000000000000" pitchFamily="2" charset="2"/>
                <a:buChar char="§"/>
              </a:pPr>
              <a:r>
                <a:rPr lang="en-US" b="1" dirty="0"/>
                <a:t>Collateralizing</a:t>
              </a:r>
            </a:p>
          </p:txBody>
        </p:sp>
        <p:grpSp>
          <p:nvGrpSpPr>
            <p:cNvPr id="91" name="Group 90">
              <a:extLst>
                <a:ext uri="{FF2B5EF4-FFF2-40B4-BE49-F238E27FC236}">
                  <a16:creationId xmlns:a16="http://schemas.microsoft.com/office/drawing/2014/main" id="{9E681516-D283-4E76-AB92-76AED527B99F}"/>
                </a:ext>
              </a:extLst>
            </p:cNvPr>
            <p:cNvGrpSpPr/>
            <p:nvPr/>
          </p:nvGrpSpPr>
          <p:grpSpPr>
            <a:xfrm>
              <a:off x="571142" y="4839901"/>
              <a:ext cx="3743419" cy="1197474"/>
              <a:chOff x="571142" y="4839901"/>
              <a:chExt cx="3743419" cy="1197474"/>
            </a:xfrm>
          </p:grpSpPr>
          <p:sp>
            <p:nvSpPr>
              <p:cNvPr id="87" name="Freeform: Shape 86">
                <a:extLst>
                  <a:ext uri="{FF2B5EF4-FFF2-40B4-BE49-F238E27FC236}">
                    <a16:creationId xmlns:a16="http://schemas.microsoft.com/office/drawing/2014/main" id="{9E2C084C-A63D-48BC-9B56-B15A1CD62510}"/>
                  </a:ext>
                </a:extLst>
              </p:cNvPr>
              <p:cNvSpPr/>
              <p:nvPr/>
            </p:nvSpPr>
            <p:spPr>
              <a:xfrm flipV="1">
                <a:off x="608491" y="4839901"/>
                <a:ext cx="3706070" cy="1197474"/>
              </a:xfrm>
              <a:custGeom>
                <a:avLst/>
                <a:gdLst>
                  <a:gd name="connsiteX0" fmla="*/ 2750 w 3706070"/>
                  <a:gd name="connsiteY0" fmla="*/ 1197474 h 1197474"/>
                  <a:gd name="connsiteX1" fmla="*/ 3706070 w 3706070"/>
                  <a:gd name="connsiteY1" fmla="*/ 1197474 h 1197474"/>
                  <a:gd name="connsiteX2" fmla="*/ 3706070 w 3706070"/>
                  <a:gd name="connsiteY2" fmla="*/ 469558 h 1197474"/>
                  <a:gd name="connsiteX3" fmla="*/ 3702558 w 3706070"/>
                  <a:gd name="connsiteY3" fmla="*/ 469558 h 1197474"/>
                  <a:gd name="connsiteX4" fmla="*/ 3702558 w 3706070"/>
                  <a:gd name="connsiteY4" fmla="*/ 437901 h 1197474"/>
                  <a:gd name="connsiteX5" fmla="*/ 3299387 w 3706070"/>
                  <a:gd name="connsiteY5" fmla="*/ 0 h 1197474"/>
                  <a:gd name="connsiteX6" fmla="*/ 403171 w 3706070"/>
                  <a:gd name="connsiteY6" fmla="*/ 0 h 1197474"/>
                  <a:gd name="connsiteX7" fmla="*/ 0 w 3706070"/>
                  <a:gd name="connsiteY7" fmla="*/ 437901 h 1197474"/>
                  <a:gd name="connsiteX8" fmla="*/ 0 w 3706070"/>
                  <a:gd name="connsiteY8" fmla="*/ 490363 h 1197474"/>
                  <a:gd name="connsiteX9" fmla="*/ 2750 w 3706070"/>
                  <a:gd name="connsiteY9" fmla="*/ 490363 h 119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06070" h="1197474">
                    <a:moveTo>
                      <a:pt x="2750" y="1197474"/>
                    </a:moveTo>
                    <a:lnTo>
                      <a:pt x="3706070" y="1197474"/>
                    </a:lnTo>
                    <a:lnTo>
                      <a:pt x="3706070" y="469558"/>
                    </a:lnTo>
                    <a:lnTo>
                      <a:pt x="3702558" y="469558"/>
                    </a:lnTo>
                    <a:lnTo>
                      <a:pt x="3702558" y="437901"/>
                    </a:lnTo>
                    <a:cubicBezTo>
                      <a:pt x="3702558" y="196055"/>
                      <a:pt x="3522052" y="0"/>
                      <a:pt x="3299387" y="0"/>
                    </a:cubicBezTo>
                    <a:lnTo>
                      <a:pt x="403171" y="0"/>
                    </a:lnTo>
                    <a:cubicBezTo>
                      <a:pt x="180506" y="0"/>
                      <a:pt x="0" y="196055"/>
                      <a:pt x="0" y="437901"/>
                    </a:cubicBezTo>
                    <a:lnTo>
                      <a:pt x="0" y="490363"/>
                    </a:lnTo>
                    <a:lnTo>
                      <a:pt x="2750" y="490363"/>
                    </a:lnTo>
                    <a:close/>
                  </a:path>
                </a:pathLst>
              </a:custGeom>
              <a:solidFill>
                <a:srgbClr val="4CC9F5"/>
              </a:solidFill>
              <a:ln w="12700">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Rectangle 85">
                <a:extLst>
                  <a:ext uri="{FF2B5EF4-FFF2-40B4-BE49-F238E27FC236}">
                    <a16:creationId xmlns:a16="http://schemas.microsoft.com/office/drawing/2014/main" id="{958334E5-49AF-4E70-A2F7-7490C8BFA29F}"/>
                  </a:ext>
                </a:extLst>
              </p:cNvPr>
              <p:cNvSpPr/>
              <p:nvPr/>
            </p:nvSpPr>
            <p:spPr>
              <a:xfrm>
                <a:off x="571142" y="4943061"/>
                <a:ext cx="2861172" cy="646331"/>
              </a:xfrm>
              <a:prstGeom prst="rect">
                <a:avLst/>
              </a:prstGeom>
            </p:spPr>
            <p:txBody>
              <a:bodyPr wrap="square">
                <a:spAutoFit/>
              </a:bodyPr>
              <a:lstStyle/>
              <a:p>
                <a:pPr marL="285750" indent="-285750">
                  <a:buFont typeface="Wingdings" pitchFamily="2" charset="2"/>
                  <a:buChar char="ü"/>
                </a:pPr>
                <a:r>
                  <a:rPr lang="en-AU" dirty="0">
                    <a:solidFill>
                      <a:schemeClr val="bg1"/>
                    </a:solidFill>
                  </a:rPr>
                  <a:t>Atomic </a:t>
                </a:r>
                <a:r>
                  <a:rPr lang="en-AU" dirty="0" err="1">
                    <a:solidFill>
                      <a:schemeClr val="bg1"/>
                    </a:solidFill>
                  </a:rPr>
                  <a:t>DvP</a:t>
                </a:r>
                <a:endParaRPr lang="en-AU" dirty="0">
                  <a:solidFill>
                    <a:schemeClr val="bg1"/>
                  </a:solidFill>
                </a:endParaRPr>
              </a:p>
              <a:p>
                <a:pPr marL="285750" indent="-285750">
                  <a:buFont typeface="Wingdings" pitchFamily="2" charset="2"/>
                  <a:buChar char="ü"/>
                </a:pPr>
                <a:r>
                  <a:rPr lang="en-AU" dirty="0">
                    <a:solidFill>
                      <a:schemeClr val="bg1"/>
                    </a:solidFill>
                  </a:rPr>
                  <a:t>Minimum Friction</a:t>
                </a:r>
              </a:p>
            </p:txBody>
          </p:sp>
        </p:grpSp>
      </p:grpSp>
      <p:grpSp>
        <p:nvGrpSpPr>
          <p:cNvPr id="94" name="Group 93">
            <a:extLst>
              <a:ext uri="{FF2B5EF4-FFF2-40B4-BE49-F238E27FC236}">
                <a16:creationId xmlns:a16="http://schemas.microsoft.com/office/drawing/2014/main" id="{35A389B6-23B4-4F09-AFCE-AD0AD3F5E38B}"/>
              </a:ext>
            </a:extLst>
          </p:cNvPr>
          <p:cNvGrpSpPr/>
          <p:nvPr/>
        </p:nvGrpSpPr>
        <p:grpSpPr>
          <a:xfrm>
            <a:off x="7664529" y="1425510"/>
            <a:ext cx="4059888" cy="4697102"/>
            <a:chOff x="7628528" y="1468683"/>
            <a:chExt cx="4059888" cy="4697102"/>
          </a:xfrm>
        </p:grpSpPr>
        <p:sp>
          <p:nvSpPr>
            <p:cNvPr id="12" name="Rectangle: Rounded Corners 11">
              <a:extLst>
                <a:ext uri="{FF2B5EF4-FFF2-40B4-BE49-F238E27FC236}">
                  <a16:creationId xmlns:a16="http://schemas.microsoft.com/office/drawing/2014/main" id="{6F2DFE69-CF84-4D03-AB77-88C69A28A84D}"/>
                </a:ext>
              </a:extLst>
            </p:cNvPr>
            <p:cNvSpPr/>
            <p:nvPr/>
          </p:nvSpPr>
          <p:spPr>
            <a:xfrm>
              <a:off x="7628528" y="1468683"/>
              <a:ext cx="4059888" cy="4697102"/>
            </a:xfrm>
            <a:prstGeom prst="roundRect">
              <a:avLst>
                <a:gd name="adj" fmla="val 10889"/>
              </a:avLst>
            </a:prstGeom>
            <a:solidFill>
              <a:schemeClr val="bg1"/>
            </a:solidFill>
            <a:ln w="12700">
              <a:solidFill>
                <a:srgbClr val="EF3B39"/>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BBA8793C-3AD7-471A-BE10-506E04F1518B}"/>
                </a:ext>
              </a:extLst>
            </p:cNvPr>
            <p:cNvGrpSpPr/>
            <p:nvPr/>
          </p:nvGrpSpPr>
          <p:grpSpPr>
            <a:xfrm>
              <a:off x="7807194" y="1596785"/>
              <a:ext cx="3702557" cy="490363"/>
              <a:chOff x="7807194" y="1596785"/>
              <a:chExt cx="3702557" cy="490363"/>
            </a:xfrm>
          </p:grpSpPr>
          <p:sp>
            <p:nvSpPr>
              <p:cNvPr id="39" name="Freeform: Shape 38">
                <a:extLst>
                  <a:ext uri="{FF2B5EF4-FFF2-40B4-BE49-F238E27FC236}">
                    <a16:creationId xmlns:a16="http://schemas.microsoft.com/office/drawing/2014/main" id="{4500A7AA-35E5-4920-B82F-75CBB78F05B1}"/>
                  </a:ext>
                </a:extLst>
              </p:cNvPr>
              <p:cNvSpPr/>
              <p:nvPr/>
            </p:nvSpPr>
            <p:spPr>
              <a:xfrm>
                <a:off x="7807194" y="1596785"/>
                <a:ext cx="3702557" cy="490363"/>
              </a:xfrm>
              <a:custGeom>
                <a:avLst/>
                <a:gdLst>
                  <a:gd name="connsiteX0" fmla="*/ 508287 w 4667898"/>
                  <a:gd name="connsiteY0" fmla="*/ 0 h 569182"/>
                  <a:gd name="connsiteX1" fmla="*/ 4159611 w 4667898"/>
                  <a:gd name="connsiteY1" fmla="*/ 0 h 569182"/>
                  <a:gd name="connsiteX2" fmla="*/ 4667898 w 4667898"/>
                  <a:gd name="connsiteY2" fmla="*/ 508287 h 569182"/>
                  <a:gd name="connsiteX3" fmla="*/ 4667898 w 4667898"/>
                  <a:gd name="connsiteY3" fmla="*/ 569182 h 569182"/>
                  <a:gd name="connsiteX4" fmla="*/ 0 w 4667898"/>
                  <a:gd name="connsiteY4" fmla="*/ 569182 h 569182"/>
                  <a:gd name="connsiteX5" fmla="*/ 0 w 4667898"/>
                  <a:gd name="connsiteY5" fmla="*/ 508287 h 569182"/>
                  <a:gd name="connsiteX6" fmla="*/ 508287 w 4667898"/>
                  <a:gd name="connsiteY6" fmla="*/ 0 h 569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7898" h="569182">
                    <a:moveTo>
                      <a:pt x="508287" y="0"/>
                    </a:moveTo>
                    <a:lnTo>
                      <a:pt x="4159611" y="0"/>
                    </a:lnTo>
                    <a:cubicBezTo>
                      <a:pt x="4440330" y="0"/>
                      <a:pt x="4667898" y="227568"/>
                      <a:pt x="4667898" y="508287"/>
                    </a:cubicBezTo>
                    <a:lnTo>
                      <a:pt x="4667898" y="569182"/>
                    </a:lnTo>
                    <a:lnTo>
                      <a:pt x="0" y="569182"/>
                    </a:lnTo>
                    <a:lnTo>
                      <a:pt x="0" y="508287"/>
                    </a:lnTo>
                    <a:cubicBezTo>
                      <a:pt x="0" y="227568"/>
                      <a:pt x="227568" y="0"/>
                      <a:pt x="508287" y="0"/>
                    </a:cubicBezTo>
                    <a:close/>
                  </a:path>
                </a:pathLst>
              </a:custGeom>
              <a:solidFill>
                <a:srgbClr val="EF3B39"/>
              </a:solidFill>
              <a:ln w="12700">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AA1CE75A-F216-4990-8691-0646A5039FD2}"/>
                  </a:ext>
                </a:extLst>
              </p:cNvPr>
              <p:cNvSpPr/>
              <p:nvPr/>
            </p:nvSpPr>
            <p:spPr>
              <a:xfrm>
                <a:off x="8059447" y="1667969"/>
                <a:ext cx="3198051" cy="400110"/>
              </a:xfrm>
              <a:prstGeom prst="rect">
                <a:avLst/>
              </a:prstGeom>
            </p:spPr>
            <p:txBody>
              <a:bodyPr wrap="square">
                <a:spAutoFit/>
              </a:bodyPr>
              <a:lstStyle/>
              <a:p>
                <a:pPr algn="ctr"/>
                <a:r>
                  <a:rPr lang="en-US" sz="2000" b="1" dirty="0">
                    <a:solidFill>
                      <a:schemeClr val="bg1"/>
                    </a:solidFill>
                    <a:effectLst>
                      <a:outerShdw blurRad="38100" dist="38100" dir="2700000" algn="tl">
                        <a:srgbClr val="000000">
                          <a:alpha val="43137"/>
                        </a:srgbClr>
                      </a:outerShdw>
                    </a:effectLst>
                    <a:latin typeface="+mj-lt"/>
                  </a:rPr>
                  <a:t>INTEGRATING THE WEB</a:t>
                </a:r>
              </a:p>
            </p:txBody>
          </p:sp>
        </p:grpSp>
        <p:sp>
          <p:nvSpPr>
            <p:cNvPr id="3" name="Rectangle 2">
              <a:extLst>
                <a:ext uri="{FF2B5EF4-FFF2-40B4-BE49-F238E27FC236}">
                  <a16:creationId xmlns:a16="http://schemas.microsoft.com/office/drawing/2014/main" id="{F467D808-9AA1-4824-A343-FEF1366A7E16}"/>
                </a:ext>
              </a:extLst>
            </p:cNvPr>
            <p:cNvSpPr/>
            <p:nvPr/>
          </p:nvSpPr>
          <p:spPr>
            <a:xfrm>
              <a:off x="7923606" y="2099507"/>
              <a:ext cx="3469732" cy="2662267"/>
            </a:xfrm>
            <a:prstGeom prst="rect">
              <a:avLst/>
            </a:prstGeom>
          </p:spPr>
          <p:txBody>
            <a:bodyPr wrap="square">
              <a:spAutoFit/>
            </a:bodyPr>
            <a:lstStyle/>
            <a:p>
              <a:r>
                <a:rPr lang="en-AU" b="1" dirty="0"/>
                <a:t>Services integrated through the</a:t>
              </a:r>
              <a:r>
                <a:rPr lang="zh-CN" altLang="en-US" b="1" dirty="0"/>
                <a:t> </a:t>
              </a:r>
              <a:r>
                <a:rPr lang="en-AU" b="1" dirty="0"/>
                <a:t>Car Owner Token</a:t>
              </a:r>
              <a:endParaRPr lang="en-AU" sz="900" b="1" dirty="0"/>
            </a:p>
            <a:p>
              <a:pPr marL="285750" indent="-285750">
                <a:buFont typeface="Wingdings" panose="05000000000000000000" pitchFamily="2" charset="2"/>
                <a:buChar char="§"/>
              </a:pPr>
              <a:endParaRPr lang="en-AU" sz="500" b="1" dirty="0"/>
            </a:p>
            <a:p>
              <a:pPr marL="285750" indent="-285750">
                <a:buFont typeface="Wingdings" panose="05000000000000000000" pitchFamily="2" charset="2"/>
                <a:buChar char="§"/>
              </a:pPr>
              <a:r>
                <a:rPr lang="en-AU" b="1" dirty="0"/>
                <a:t>Insurance</a:t>
              </a:r>
            </a:p>
            <a:p>
              <a:pPr marL="285750" indent="-285750">
                <a:buFont typeface="Wingdings" panose="05000000000000000000" pitchFamily="2" charset="2"/>
                <a:buChar char="§"/>
              </a:pPr>
              <a:r>
                <a:rPr lang="en-AU" b="1" dirty="0"/>
                <a:t>Rego</a:t>
              </a:r>
            </a:p>
            <a:p>
              <a:pPr marL="285750" indent="-285750">
                <a:buFont typeface="Wingdings" panose="05000000000000000000" pitchFamily="2" charset="2"/>
                <a:buChar char="§"/>
              </a:pPr>
              <a:r>
                <a:rPr lang="en-AU" b="1" dirty="0"/>
                <a:t>Services</a:t>
              </a:r>
            </a:p>
            <a:p>
              <a:pPr marL="285750" indent="-285750">
                <a:buFont typeface="Wingdings" panose="05000000000000000000" pitchFamily="2" charset="2"/>
                <a:buChar char="§"/>
              </a:pPr>
              <a:r>
                <a:rPr lang="en-AU" b="1" dirty="0"/>
                <a:t>Warranty</a:t>
              </a:r>
            </a:p>
            <a:p>
              <a:pPr marL="285750" indent="-285750">
                <a:buFont typeface="Wingdings" panose="05000000000000000000" pitchFamily="2" charset="2"/>
                <a:buChar char="§"/>
              </a:pPr>
              <a:r>
                <a:rPr lang="en-AU" b="1" dirty="0"/>
                <a:t>Uber</a:t>
              </a:r>
            </a:p>
            <a:p>
              <a:pPr marL="285750" indent="-285750">
                <a:buFont typeface="Wingdings" panose="05000000000000000000" pitchFamily="2" charset="2"/>
                <a:buChar char="§"/>
              </a:pPr>
              <a:r>
                <a:rPr lang="en-AU" b="1" dirty="0"/>
                <a:t>Any services related to your car</a:t>
              </a:r>
            </a:p>
          </p:txBody>
        </p:sp>
        <p:grpSp>
          <p:nvGrpSpPr>
            <p:cNvPr id="8" name="Group 7">
              <a:extLst>
                <a:ext uri="{FF2B5EF4-FFF2-40B4-BE49-F238E27FC236}">
                  <a16:creationId xmlns:a16="http://schemas.microsoft.com/office/drawing/2014/main" id="{A545AC7B-FE2F-494B-BBCA-E0F5368BD66E}"/>
                </a:ext>
              </a:extLst>
            </p:cNvPr>
            <p:cNvGrpSpPr/>
            <p:nvPr/>
          </p:nvGrpSpPr>
          <p:grpSpPr>
            <a:xfrm>
              <a:off x="7768087" y="4839901"/>
              <a:ext cx="3780771" cy="1197474"/>
              <a:chOff x="7768087" y="4839901"/>
              <a:chExt cx="3780771" cy="1197474"/>
            </a:xfrm>
          </p:grpSpPr>
          <p:sp>
            <p:nvSpPr>
              <p:cNvPr id="89" name="Freeform: Shape 88">
                <a:extLst>
                  <a:ext uri="{FF2B5EF4-FFF2-40B4-BE49-F238E27FC236}">
                    <a16:creationId xmlns:a16="http://schemas.microsoft.com/office/drawing/2014/main" id="{CB4E7761-74E0-49CC-9DAD-0D21F3A03E97}"/>
                  </a:ext>
                </a:extLst>
              </p:cNvPr>
              <p:cNvSpPr/>
              <p:nvPr/>
            </p:nvSpPr>
            <p:spPr>
              <a:xfrm flipV="1">
                <a:off x="7805437" y="4839901"/>
                <a:ext cx="3706070" cy="1197474"/>
              </a:xfrm>
              <a:custGeom>
                <a:avLst/>
                <a:gdLst>
                  <a:gd name="connsiteX0" fmla="*/ 2750 w 3706070"/>
                  <a:gd name="connsiteY0" fmla="*/ 1197474 h 1197474"/>
                  <a:gd name="connsiteX1" fmla="*/ 3706070 w 3706070"/>
                  <a:gd name="connsiteY1" fmla="*/ 1197474 h 1197474"/>
                  <a:gd name="connsiteX2" fmla="*/ 3706070 w 3706070"/>
                  <a:gd name="connsiteY2" fmla="*/ 469558 h 1197474"/>
                  <a:gd name="connsiteX3" fmla="*/ 3702558 w 3706070"/>
                  <a:gd name="connsiteY3" fmla="*/ 469558 h 1197474"/>
                  <a:gd name="connsiteX4" fmla="*/ 3702558 w 3706070"/>
                  <a:gd name="connsiteY4" fmla="*/ 437901 h 1197474"/>
                  <a:gd name="connsiteX5" fmla="*/ 3299387 w 3706070"/>
                  <a:gd name="connsiteY5" fmla="*/ 0 h 1197474"/>
                  <a:gd name="connsiteX6" fmla="*/ 403171 w 3706070"/>
                  <a:gd name="connsiteY6" fmla="*/ 0 h 1197474"/>
                  <a:gd name="connsiteX7" fmla="*/ 0 w 3706070"/>
                  <a:gd name="connsiteY7" fmla="*/ 437901 h 1197474"/>
                  <a:gd name="connsiteX8" fmla="*/ 0 w 3706070"/>
                  <a:gd name="connsiteY8" fmla="*/ 490363 h 1197474"/>
                  <a:gd name="connsiteX9" fmla="*/ 2750 w 3706070"/>
                  <a:gd name="connsiteY9" fmla="*/ 490363 h 119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06070" h="1197474">
                    <a:moveTo>
                      <a:pt x="2750" y="1197474"/>
                    </a:moveTo>
                    <a:lnTo>
                      <a:pt x="3706070" y="1197474"/>
                    </a:lnTo>
                    <a:lnTo>
                      <a:pt x="3706070" y="469558"/>
                    </a:lnTo>
                    <a:lnTo>
                      <a:pt x="3702558" y="469558"/>
                    </a:lnTo>
                    <a:lnTo>
                      <a:pt x="3702558" y="437901"/>
                    </a:lnTo>
                    <a:cubicBezTo>
                      <a:pt x="3702558" y="196055"/>
                      <a:pt x="3522052" y="0"/>
                      <a:pt x="3299387" y="0"/>
                    </a:cubicBezTo>
                    <a:lnTo>
                      <a:pt x="403171" y="0"/>
                    </a:lnTo>
                    <a:cubicBezTo>
                      <a:pt x="180506" y="0"/>
                      <a:pt x="0" y="196055"/>
                      <a:pt x="0" y="437901"/>
                    </a:cubicBezTo>
                    <a:lnTo>
                      <a:pt x="0" y="490363"/>
                    </a:lnTo>
                    <a:lnTo>
                      <a:pt x="2750" y="490363"/>
                    </a:lnTo>
                    <a:close/>
                  </a:path>
                </a:pathLst>
              </a:custGeom>
              <a:solidFill>
                <a:srgbClr val="EF3B39"/>
              </a:solidFill>
              <a:ln w="12700">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89">
                <a:extLst>
                  <a:ext uri="{FF2B5EF4-FFF2-40B4-BE49-F238E27FC236}">
                    <a16:creationId xmlns:a16="http://schemas.microsoft.com/office/drawing/2014/main" id="{1F0FAB2B-EA26-4F7A-9782-89FFDDF00378}"/>
                  </a:ext>
                </a:extLst>
              </p:cNvPr>
              <p:cNvSpPr/>
              <p:nvPr/>
            </p:nvSpPr>
            <p:spPr>
              <a:xfrm>
                <a:off x="7768087" y="4943061"/>
                <a:ext cx="3780771" cy="923330"/>
              </a:xfrm>
              <a:prstGeom prst="rect">
                <a:avLst/>
              </a:prstGeom>
            </p:spPr>
            <p:txBody>
              <a:bodyPr wrap="square">
                <a:spAutoFit/>
              </a:bodyPr>
              <a:lstStyle/>
              <a:p>
                <a:pPr marL="285750" indent="-285750">
                  <a:buFont typeface="Wingdings" pitchFamily="2" charset="2"/>
                  <a:buChar char="ü"/>
                </a:pPr>
                <a:r>
                  <a:rPr lang="en-AU" dirty="0">
                    <a:solidFill>
                      <a:schemeClr val="bg1"/>
                    </a:solidFill>
                  </a:rPr>
                  <a:t>Better user experience</a:t>
                </a:r>
              </a:p>
              <a:p>
                <a:pPr marL="285750" indent="-285750">
                  <a:buFont typeface="Wingdings" pitchFamily="2" charset="2"/>
                  <a:buChar char="ü"/>
                </a:pPr>
                <a:r>
                  <a:rPr lang="en-AU" dirty="0">
                    <a:solidFill>
                      <a:schemeClr val="bg1"/>
                    </a:solidFill>
                  </a:rPr>
                  <a:t>Simplify the process</a:t>
                </a:r>
              </a:p>
              <a:p>
                <a:pPr marL="285750" indent="-285750">
                  <a:buFont typeface="Wingdings" pitchFamily="2" charset="2"/>
                  <a:buChar char="ü"/>
                </a:pPr>
                <a:r>
                  <a:rPr lang="en-AU" dirty="0">
                    <a:solidFill>
                      <a:schemeClr val="bg1"/>
                    </a:solidFill>
                  </a:rPr>
                  <a:t>Open competition for services</a:t>
                </a:r>
              </a:p>
            </p:txBody>
          </p:sp>
        </p:grpSp>
      </p:grpSp>
    </p:spTree>
    <p:extLst>
      <p:ext uri="{BB962C8B-B14F-4D97-AF65-F5344CB8AC3E}">
        <p14:creationId xmlns:p14="http://schemas.microsoft.com/office/powerpoint/2010/main" val="42081123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artokenipad.png" descr="cartokenipad.png">
            <a:extLst>
              <a:ext uri="{FF2B5EF4-FFF2-40B4-BE49-F238E27FC236}">
                <a16:creationId xmlns:a16="http://schemas.microsoft.com/office/drawing/2014/main" id="{E757CAA6-7264-4C25-A154-F99E201ABBA6}"/>
              </a:ext>
            </a:extLst>
          </p:cNvPr>
          <p:cNvPicPr>
            <a:picLocks noChangeAspect="1"/>
          </p:cNvPicPr>
          <p:nvPr/>
        </p:nvPicPr>
        <p:blipFill>
          <a:blip r:embed="rId3"/>
          <a:stretch>
            <a:fillRect/>
          </a:stretch>
        </p:blipFill>
        <p:spPr>
          <a:xfrm>
            <a:off x="795923" y="-231082"/>
            <a:ext cx="10932249" cy="7455794"/>
          </a:xfrm>
          <a:prstGeom prst="rect">
            <a:avLst/>
          </a:prstGeom>
          <a:ln w="12700">
            <a:miter lim="400000"/>
          </a:ln>
        </p:spPr>
      </p:pic>
      <p:sp>
        <p:nvSpPr>
          <p:cNvPr id="22" name="Slide Number Placeholder 21">
            <a:extLst>
              <a:ext uri="{FF2B5EF4-FFF2-40B4-BE49-F238E27FC236}">
                <a16:creationId xmlns:a16="http://schemas.microsoft.com/office/drawing/2014/main" id="{2F9B8540-E368-4F07-8578-474FE5781C97}"/>
              </a:ext>
            </a:extLst>
          </p:cNvPr>
          <p:cNvSpPr>
            <a:spLocks noGrp="1"/>
          </p:cNvSpPr>
          <p:nvPr>
            <p:ph type="sldNum" sz="quarter" idx="12"/>
          </p:nvPr>
        </p:nvSpPr>
        <p:spPr/>
        <p:txBody>
          <a:bodyPr/>
          <a:lstStyle/>
          <a:p>
            <a:fld id="{A6FAF128-1FCD-4F1D-9DA8-3306992DFF47}" type="slidenum">
              <a:rPr lang="en-US" smtClean="0"/>
              <a:pPr/>
              <a:t>4</a:t>
            </a:fld>
            <a:endParaRPr lang="en-US" dirty="0"/>
          </a:p>
        </p:txBody>
      </p:sp>
    </p:spTree>
    <p:extLst>
      <p:ext uri="{BB962C8B-B14F-4D97-AF65-F5344CB8AC3E}">
        <p14:creationId xmlns:p14="http://schemas.microsoft.com/office/powerpoint/2010/main" val="96772001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lide Number Placeholder 21">
            <a:extLst>
              <a:ext uri="{FF2B5EF4-FFF2-40B4-BE49-F238E27FC236}">
                <a16:creationId xmlns:a16="http://schemas.microsoft.com/office/drawing/2014/main" id="{2F9B8540-E368-4F07-8578-474FE5781C97}"/>
              </a:ext>
            </a:extLst>
          </p:cNvPr>
          <p:cNvSpPr>
            <a:spLocks noGrp="1"/>
          </p:cNvSpPr>
          <p:nvPr>
            <p:ph type="sldNum" sz="quarter" idx="12"/>
          </p:nvPr>
        </p:nvSpPr>
        <p:spPr/>
        <p:txBody>
          <a:bodyPr/>
          <a:lstStyle/>
          <a:p>
            <a:fld id="{A6FAF128-1FCD-4F1D-9DA8-3306992DFF47}" type="slidenum">
              <a:rPr lang="en-US" smtClean="0"/>
              <a:pPr/>
              <a:t>5</a:t>
            </a:fld>
            <a:endParaRPr lang="en-US" dirty="0"/>
          </a:p>
        </p:txBody>
      </p:sp>
      <p:pic>
        <p:nvPicPr>
          <p:cNvPr id="9" name="Picture 8" descr="A screenshot of a cell phone&#10;&#10;Description automatically generated">
            <a:extLst>
              <a:ext uri="{FF2B5EF4-FFF2-40B4-BE49-F238E27FC236}">
                <a16:creationId xmlns:a16="http://schemas.microsoft.com/office/drawing/2014/main" id="{A30165D2-4BC0-46EE-9288-52EFADE40ACF}"/>
              </a:ext>
            </a:extLst>
          </p:cNvPr>
          <p:cNvPicPr>
            <a:picLocks noChangeAspect="1"/>
          </p:cNvPicPr>
          <p:nvPr/>
        </p:nvPicPr>
        <p:blipFill>
          <a:blip r:embed="rId2"/>
          <a:stretch>
            <a:fillRect/>
          </a:stretch>
        </p:blipFill>
        <p:spPr>
          <a:xfrm>
            <a:off x="1369474" y="102970"/>
            <a:ext cx="10226450" cy="6733257"/>
          </a:xfrm>
          <a:prstGeom prst="rect">
            <a:avLst/>
          </a:prstGeom>
        </p:spPr>
      </p:pic>
      <p:pic>
        <p:nvPicPr>
          <p:cNvPr id="12" name="Picture 2" descr="Image result for alphawallet">
            <a:extLst>
              <a:ext uri="{FF2B5EF4-FFF2-40B4-BE49-F238E27FC236}">
                <a16:creationId xmlns:a16="http://schemas.microsoft.com/office/drawing/2014/main" id="{7037E764-49E1-4328-8B45-7144642C543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529772" y="6350128"/>
            <a:ext cx="1668749" cy="523221"/>
          </a:xfrm>
          <a:prstGeom prst="rect">
            <a:avLst/>
          </a:prstGeom>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D3A20897-B1FD-4405-9A57-421278BB6249}"/>
              </a:ext>
            </a:extLst>
          </p:cNvPr>
          <p:cNvSpPr/>
          <p:nvPr/>
        </p:nvSpPr>
        <p:spPr>
          <a:xfrm>
            <a:off x="11203838" y="6480933"/>
            <a:ext cx="1135674" cy="261610"/>
          </a:xfrm>
          <a:prstGeom prst="rect">
            <a:avLst/>
          </a:prstGeom>
        </p:spPr>
        <p:txBody>
          <a:bodyPr wrap="square">
            <a:spAutoFit/>
          </a:bodyPr>
          <a:lstStyle/>
          <a:p>
            <a:r>
              <a:rPr lang="en-AU" sz="1100" dirty="0"/>
              <a:t>Confidential</a:t>
            </a:r>
          </a:p>
        </p:txBody>
      </p:sp>
      <p:cxnSp>
        <p:nvCxnSpPr>
          <p:cNvPr id="17" name="Straight Connector 16">
            <a:extLst>
              <a:ext uri="{FF2B5EF4-FFF2-40B4-BE49-F238E27FC236}">
                <a16:creationId xmlns:a16="http://schemas.microsoft.com/office/drawing/2014/main" id="{75E0E202-352B-4E65-897B-89F1E594E6A8}"/>
              </a:ext>
            </a:extLst>
          </p:cNvPr>
          <p:cNvCxnSpPr>
            <a:cxnSpLocks/>
          </p:cNvCxnSpPr>
          <p:nvPr/>
        </p:nvCxnSpPr>
        <p:spPr>
          <a:xfrm>
            <a:off x="11203837" y="6432538"/>
            <a:ext cx="0" cy="358401"/>
          </a:xfrm>
          <a:prstGeom prst="line">
            <a:avLst/>
          </a:prstGeom>
          <a:ln w="12700">
            <a:solidFill>
              <a:srgbClr val="EF3B3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779725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0D7EB11B-0455-432D-9463-8D87175E2076}"/>
              </a:ext>
            </a:extLst>
          </p:cNvPr>
          <p:cNvSpPr>
            <a:spLocks noGrp="1"/>
          </p:cNvSpPr>
          <p:nvPr>
            <p:ph type="title"/>
          </p:nvPr>
        </p:nvSpPr>
        <p:spPr/>
        <p:txBody>
          <a:bodyPr>
            <a:normAutofit/>
          </a:bodyPr>
          <a:lstStyle/>
          <a:p>
            <a:r>
              <a:rPr lang="en-US" dirty="0"/>
              <a:t>TECH STACK FOR CAR OWNER TOKEN</a:t>
            </a:r>
          </a:p>
        </p:txBody>
      </p:sp>
      <p:sp>
        <p:nvSpPr>
          <p:cNvPr id="22" name="Slide Number Placeholder 21">
            <a:extLst>
              <a:ext uri="{FF2B5EF4-FFF2-40B4-BE49-F238E27FC236}">
                <a16:creationId xmlns:a16="http://schemas.microsoft.com/office/drawing/2014/main" id="{2F9B8540-E368-4F07-8578-474FE5781C97}"/>
              </a:ext>
            </a:extLst>
          </p:cNvPr>
          <p:cNvSpPr>
            <a:spLocks noGrp="1"/>
          </p:cNvSpPr>
          <p:nvPr>
            <p:ph type="sldNum" sz="quarter" idx="12"/>
          </p:nvPr>
        </p:nvSpPr>
        <p:spPr/>
        <p:txBody>
          <a:bodyPr/>
          <a:lstStyle/>
          <a:p>
            <a:fld id="{A6FAF128-1FCD-4F1D-9DA8-3306992DFF47}" type="slidenum">
              <a:rPr lang="en-US" smtClean="0"/>
              <a:pPr/>
              <a:t>6</a:t>
            </a:fld>
            <a:endParaRPr lang="en-US" dirty="0"/>
          </a:p>
        </p:txBody>
      </p:sp>
      <p:grpSp>
        <p:nvGrpSpPr>
          <p:cNvPr id="9" name="Group 8">
            <a:extLst>
              <a:ext uri="{FF2B5EF4-FFF2-40B4-BE49-F238E27FC236}">
                <a16:creationId xmlns:a16="http://schemas.microsoft.com/office/drawing/2014/main" id="{701F6766-DBB3-4477-A1E7-0C48A94812CC}"/>
              </a:ext>
            </a:extLst>
          </p:cNvPr>
          <p:cNvGrpSpPr/>
          <p:nvPr/>
        </p:nvGrpSpPr>
        <p:grpSpPr>
          <a:xfrm>
            <a:off x="489857" y="1084309"/>
            <a:ext cx="5279571" cy="5240290"/>
            <a:chOff x="489857" y="1062537"/>
            <a:chExt cx="5279571" cy="5240290"/>
          </a:xfrm>
        </p:grpSpPr>
        <p:sp>
          <p:nvSpPr>
            <p:cNvPr id="12" name="Rectangle: Rounded Corners 11">
              <a:extLst>
                <a:ext uri="{FF2B5EF4-FFF2-40B4-BE49-F238E27FC236}">
                  <a16:creationId xmlns:a16="http://schemas.microsoft.com/office/drawing/2014/main" id="{8D60488F-B5B3-4FAC-8C34-B824E8895FC8}"/>
                </a:ext>
              </a:extLst>
            </p:cNvPr>
            <p:cNvSpPr/>
            <p:nvPr/>
          </p:nvSpPr>
          <p:spPr>
            <a:xfrm>
              <a:off x="489857" y="1062537"/>
              <a:ext cx="5279571" cy="5240290"/>
            </a:xfrm>
            <a:prstGeom prst="roundRect">
              <a:avLst>
                <a:gd name="adj" fmla="val 10889"/>
              </a:avLst>
            </a:prstGeom>
            <a:solidFill>
              <a:schemeClr val="bg1"/>
            </a:solidFill>
            <a:ln w="12700">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5469E7BC-371E-4BC0-B92D-C3E3679942E0}"/>
                </a:ext>
              </a:extLst>
            </p:cNvPr>
            <p:cNvGrpSpPr/>
            <p:nvPr/>
          </p:nvGrpSpPr>
          <p:grpSpPr>
            <a:xfrm>
              <a:off x="746033" y="1229004"/>
              <a:ext cx="4814890" cy="750480"/>
              <a:chOff x="661175" y="1344899"/>
              <a:chExt cx="4257053" cy="750480"/>
            </a:xfrm>
          </p:grpSpPr>
          <p:sp>
            <p:nvSpPr>
              <p:cNvPr id="34" name="Freeform: Shape 33">
                <a:extLst>
                  <a:ext uri="{FF2B5EF4-FFF2-40B4-BE49-F238E27FC236}">
                    <a16:creationId xmlns:a16="http://schemas.microsoft.com/office/drawing/2014/main" id="{5CF57DFA-2610-4A7C-B0CC-5F791FB07485}"/>
                  </a:ext>
                </a:extLst>
              </p:cNvPr>
              <p:cNvSpPr/>
              <p:nvPr/>
            </p:nvSpPr>
            <p:spPr>
              <a:xfrm>
                <a:off x="661175" y="1344899"/>
                <a:ext cx="4257053" cy="750480"/>
              </a:xfrm>
              <a:custGeom>
                <a:avLst/>
                <a:gdLst>
                  <a:gd name="connsiteX0" fmla="*/ 508287 w 4667898"/>
                  <a:gd name="connsiteY0" fmla="*/ 0 h 569182"/>
                  <a:gd name="connsiteX1" fmla="*/ 4159611 w 4667898"/>
                  <a:gd name="connsiteY1" fmla="*/ 0 h 569182"/>
                  <a:gd name="connsiteX2" fmla="*/ 4667898 w 4667898"/>
                  <a:gd name="connsiteY2" fmla="*/ 508287 h 569182"/>
                  <a:gd name="connsiteX3" fmla="*/ 4667898 w 4667898"/>
                  <a:gd name="connsiteY3" fmla="*/ 569182 h 569182"/>
                  <a:gd name="connsiteX4" fmla="*/ 0 w 4667898"/>
                  <a:gd name="connsiteY4" fmla="*/ 569182 h 569182"/>
                  <a:gd name="connsiteX5" fmla="*/ 0 w 4667898"/>
                  <a:gd name="connsiteY5" fmla="*/ 508287 h 569182"/>
                  <a:gd name="connsiteX6" fmla="*/ 508287 w 4667898"/>
                  <a:gd name="connsiteY6" fmla="*/ 0 h 569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7898" h="569182">
                    <a:moveTo>
                      <a:pt x="508287" y="0"/>
                    </a:moveTo>
                    <a:lnTo>
                      <a:pt x="4159611" y="0"/>
                    </a:lnTo>
                    <a:cubicBezTo>
                      <a:pt x="4440330" y="0"/>
                      <a:pt x="4667898" y="227568"/>
                      <a:pt x="4667898" y="508287"/>
                    </a:cubicBezTo>
                    <a:lnTo>
                      <a:pt x="4667898" y="569182"/>
                    </a:lnTo>
                    <a:lnTo>
                      <a:pt x="0" y="569182"/>
                    </a:lnTo>
                    <a:lnTo>
                      <a:pt x="0" y="508287"/>
                    </a:lnTo>
                    <a:cubicBezTo>
                      <a:pt x="0" y="227568"/>
                      <a:pt x="227568" y="0"/>
                      <a:pt x="508287" y="0"/>
                    </a:cubicBezTo>
                    <a:close/>
                  </a:path>
                </a:pathLst>
              </a:custGeom>
              <a:solidFill>
                <a:srgbClr val="4CC9F5"/>
              </a:solidFill>
              <a:ln w="12700">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0E452B0A-C2BC-4BC5-9605-9C119471B683}"/>
                  </a:ext>
                </a:extLst>
              </p:cNvPr>
              <p:cNvSpPr/>
              <p:nvPr/>
            </p:nvSpPr>
            <p:spPr>
              <a:xfrm>
                <a:off x="825484" y="1376607"/>
                <a:ext cx="3880101" cy="707886"/>
              </a:xfrm>
              <a:prstGeom prst="rect">
                <a:avLst/>
              </a:prstGeom>
            </p:spPr>
            <p:txBody>
              <a:bodyPr wrap="square">
                <a:spAutoFit/>
              </a:bodyPr>
              <a:lstStyle/>
              <a:p>
                <a:pPr algn="ctr"/>
                <a:r>
                  <a:rPr lang="en-US" sz="2000" b="1" dirty="0">
                    <a:solidFill>
                      <a:schemeClr val="bg1"/>
                    </a:solidFill>
                    <a:effectLst>
                      <a:outerShdw blurRad="38100" dist="38100" dir="2700000" algn="tl">
                        <a:srgbClr val="000000">
                          <a:alpha val="43137"/>
                        </a:srgbClr>
                      </a:outerShdw>
                    </a:effectLst>
                    <a:latin typeface="+mj-lt"/>
                  </a:rPr>
                  <a:t>TECHNOLOGIES AND TOOLS TO ENABLE TOKENIZATION</a:t>
                </a:r>
              </a:p>
            </p:txBody>
          </p:sp>
        </p:grpSp>
        <p:grpSp>
          <p:nvGrpSpPr>
            <p:cNvPr id="17" name="Group 16">
              <a:extLst>
                <a:ext uri="{FF2B5EF4-FFF2-40B4-BE49-F238E27FC236}">
                  <a16:creationId xmlns:a16="http://schemas.microsoft.com/office/drawing/2014/main" id="{76F7B1AF-CC79-49C1-81BC-F90F4431F0A0}"/>
                </a:ext>
              </a:extLst>
            </p:cNvPr>
            <p:cNvGrpSpPr/>
            <p:nvPr/>
          </p:nvGrpSpPr>
          <p:grpSpPr>
            <a:xfrm>
              <a:off x="767994" y="2200381"/>
              <a:ext cx="4609546" cy="3877111"/>
              <a:chOff x="746222" y="2178609"/>
              <a:chExt cx="4609546" cy="3877111"/>
            </a:xfrm>
          </p:grpSpPr>
          <p:sp>
            <p:nvSpPr>
              <p:cNvPr id="18" name="L1">
                <a:extLst>
                  <a:ext uri="{FF2B5EF4-FFF2-40B4-BE49-F238E27FC236}">
                    <a16:creationId xmlns:a16="http://schemas.microsoft.com/office/drawing/2014/main" id="{74FD6353-8588-4F8F-9B49-64AFDEFCC7E8}"/>
                  </a:ext>
                </a:extLst>
              </p:cNvPr>
              <p:cNvSpPr txBox="1"/>
              <p:nvPr/>
            </p:nvSpPr>
            <p:spPr>
              <a:xfrm>
                <a:off x="755038" y="5444123"/>
                <a:ext cx="499495" cy="5232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lvl1pPr>
                  <a:defRPr b="1">
                    <a:solidFill>
                      <a:srgbClr val="A7A7A7"/>
                    </a:solidFill>
                  </a:defRPr>
                </a:lvl1pPr>
              </a:lstStyle>
              <a:p>
                <a:pPr algn="ctr"/>
                <a:r>
                  <a:rPr sz="2800" dirty="0">
                    <a:solidFill>
                      <a:schemeClr val="tx1"/>
                    </a:solidFill>
                    <a:latin typeface="+mj-lt"/>
                  </a:rPr>
                  <a:t>L1</a:t>
                </a:r>
              </a:p>
            </p:txBody>
          </p:sp>
          <p:sp>
            <p:nvSpPr>
              <p:cNvPr id="19" name="L2">
                <a:extLst>
                  <a:ext uri="{FF2B5EF4-FFF2-40B4-BE49-F238E27FC236}">
                    <a16:creationId xmlns:a16="http://schemas.microsoft.com/office/drawing/2014/main" id="{EE50E99B-E1C7-479A-8917-FDF6C85EB1B4}"/>
                  </a:ext>
                </a:extLst>
              </p:cNvPr>
              <p:cNvSpPr txBox="1"/>
              <p:nvPr/>
            </p:nvSpPr>
            <p:spPr>
              <a:xfrm>
                <a:off x="746222" y="4656392"/>
                <a:ext cx="517127" cy="5232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lvl1pPr>
                  <a:defRPr b="1">
                    <a:solidFill>
                      <a:srgbClr val="A7A7A7"/>
                    </a:solidFill>
                  </a:defRPr>
                </a:lvl1pPr>
              </a:lstStyle>
              <a:p>
                <a:pPr algn="ctr"/>
                <a:r>
                  <a:rPr sz="2800" dirty="0">
                    <a:solidFill>
                      <a:schemeClr val="tx1"/>
                    </a:solidFill>
                    <a:latin typeface="+mj-lt"/>
                  </a:rPr>
                  <a:t>L2</a:t>
                </a:r>
              </a:p>
            </p:txBody>
          </p:sp>
          <p:sp>
            <p:nvSpPr>
              <p:cNvPr id="20" name="L3">
                <a:extLst>
                  <a:ext uri="{FF2B5EF4-FFF2-40B4-BE49-F238E27FC236}">
                    <a16:creationId xmlns:a16="http://schemas.microsoft.com/office/drawing/2014/main" id="{A6FDF623-F935-4CC4-8FD1-82D41EF1B85D}"/>
                  </a:ext>
                </a:extLst>
              </p:cNvPr>
              <p:cNvSpPr txBox="1"/>
              <p:nvPr/>
            </p:nvSpPr>
            <p:spPr>
              <a:xfrm>
                <a:off x="749429" y="3868660"/>
                <a:ext cx="510715" cy="5232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lvl1pPr>
                  <a:defRPr b="1">
                    <a:solidFill>
                      <a:srgbClr val="A7A7A7"/>
                    </a:solidFill>
                  </a:defRPr>
                </a:lvl1pPr>
              </a:lstStyle>
              <a:p>
                <a:pPr algn="ctr"/>
                <a:r>
                  <a:rPr sz="2800" dirty="0">
                    <a:solidFill>
                      <a:schemeClr val="tx1"/>
                    </a:solidFill>
                    <a:latin typeface="+mj-lt"/>
                  </a:rPr>
                  <a:t>L3</a:t>
                </a:r>
              </a:p>
            </p:txBody>
          </p:sp>
          <p:sp>
            <p:nvSpPr>
              <p:cNvPr id="23" name="L4">
                <a:extLst>
                  <a:ext uri="{FF2B5EF4-FFF2-40B4-BE49-F238E27FC236}">
                    <a16:creationId xmlns:a16="http://schemas.microsoft.com/office/drawing/2014/main" id="{DBF541F7-1E90-4CAC-818F-9E2ABD128799}"/>
                  </a:ext>
                </a:extLst>
              </p:cNvPr>
              <p:cNvSpPr txBox="1"/>
              <p:nvPr/>
            </p:nvSpPr>
            <p:spPr>
              <a:xfrm>
                <a:off x="748627" y="3080928"/>
                <a:ext cx="512319" cy="5232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lvl1pPr>
                  <a:defRPr b="1">
                    <a:solidFill>
                      <a:srgbClr val="A7A7A7"/>
                    </a:solidFill>
                  </a:defRPr>
                </a:lvl1pPr>
              </a:lstStyle>
              <a:p>
                <a:pPr algn="ctr"/>
                <a:r>
                  <a:rPr sz="2800" dirty="0">
                    <a:solidFill>
                      <a:schemeClr val="tx1"/>
                    </a:solidFill>
                    <a:latin typeface="+mj-lt"/>
                  </a:rPr>
                  <a:t>L4</a:t>
                </a:r>
              </a:p>
            </p:txBody>
          </p:sp>
          <p:sp>
            <p:nvSpPr>
              <p:cNvPr id="24" name="2nd Layer Protocols">
                <a:extLst>
                  <a:ext uri="{FF2B5EF4-FFF2-40B4-BE49-F238E27FC236}">
                    <a16:creationId xmlns:a16="http://schemas.microsoft.com/office/drawing/2014/main" id="{50C14FEF-41E1-42A8-BDD9-D7BF96FC35E8}"/>
                  </a:ext>
                </a:extLst>
              </p:cNvPr>
              <p:cNvSpPr/>
              <p:nvPr/>
            </p:nvSpPr>
            <p:spPr>
              <a:xfrm>
                <a:off x="1335591" y="4565958"/>
                <a:ext cx="1964099" cy="693978"/>
              </a:xfrm>
              <a:prstGeom prst="roundRect">
                <a:avLst/>
              </a:prstGeom>
              <a:solidFill>
                <a:srgbClr val="4CC9F5"/>
              </a:solidFill>
              <a:ln w="12700">
                <a:solidFill>
                  <a:srgbClr val="4CC9F5"/>
                </a:solidFill>
                <a:miter/>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300">
                    <a:solidFill>
                      <a:srgbClr val="001847"/>
                    </a:solidFill>
                  </a:defRPr>
                </a:lvl1pPr>
              </a:lstStyle>
              <a:p>
                <a:r>
                  <a:rPr sz="1400" dirty="0">
                    <a:solidFill>
                      <a:schemeClr val="bg1"/>
                    </a:solidFill>
                    <a:latin typeface="+mn-lt"/>
                  </a:rPr>
                  <a:t>2nd Layer Protocols</a:t>
                </a:r>
              </a:p>
            </p:txBody>
          </p:sp>
          <p:sp>
            <p:nvSpPr>
              <p:cNvPr id="25" name="APIs &amp; Languages">
                <a:extLst>
                  <a:ext uri="{FF2B5EF4-FFF2-40B4-BE49-F238E27FC236}">
                    <a16:creationId xmlns:a16="http://schemas.microsoft.com/office/drawing/2014/main" id="{4580D26D-2AAF-4F0B-BB8D-43C20B8DC509}"/>
                  </a:ext>
                </a:extLst>
              </p:cNvPr>
              <p:cNvSpPr/>
              <p:nvPr/>
            </p:nvSpPr>
            <p:spPr>
              <a:xfrm>
                <a:off x="1335591" y="3770175"/>
                <a:ext cx="1964099" cy="693978"/>
              </a:xfrm>
              <a:prstGeom prst="roundRect">
                <a:avLst/>
              </a:prstGeom>
              <a:solidFill>
                <a:srgbClr val="4CC9F5"/>
              </a:solidFill>
              <a:ln w="12700">
                <a:solidFill>
                  <a:srgbClr val="4CC9F5"/>
                </a:solidFill>
                <a:miter lim="400000"/>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400">
                    <a:solidFill>
                      <a:srgbClr val="FFFFFF"/>
                    </a:solidFill>
                  </a:defRPr>
                </a:lvl1pPr>
              </a:lstStyle>
              <a:p>
                <a:r>
                  <a:rPr dirty="0">
                    <a:latin typeface="+mn-lt"/>
                  </a:rPr>
                  <a:t>APIs &amp; Languages</a:t>
                </a:r>
              </a:p>
            </p:txBody>
          </p:sp>
          <p:sp>
            <p:nvSpPr>
              <p:cNvPr id="26" name="Wallet">
                <a:extLst>
                  <a:ext uri="{FF2B5EF4-FFF2-40B4-BE49-F238E27FC236}">
                    <a16:creationId xmlns:a16="http://schemas.microsoft.com/office/drawing/2014/main" id="{6B76AC4E-2398-4BFE-A7BF-33C369103136}"/>
                  </a:ext>
                </a:extLst>
              </p:cNvPr>
              <p:cNvSpPr/>
              <p:nvPr/>
            </p:nvSpPr>
            <p:spPr>
              <a:xfrm>
                <a:off x="1335591" y="2974392"/>
                <a:ext cx="1964099" cy="693978"/>
              </a:xfrm>
              <a:prstGeom prst="roundRect">
                <a:avLst/>
              </a:prstGeom>
              <a:solidFill>
                <a:srgbClr val="4CC9F5"/>
              </a:solidFill>
              <a:ln w="12700">
                <a:solidFill>
                  <a:srgbClr val="4CC9F5"/>
                </a:solidFill>
                <a:miter/>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600">
                    <a:solidFill>
                      <a:srgbClr val="FFFFFF"/>
                    </a:solidFill>
                  </a:defRPr>
                </a:lvl1pPr>
              </a:lstStyle>
              <a:p>
                <a:r>
                  <a:rPr sz="1400" dirty="0">
                    <a:latin typeface="+mn-lt"/>
                  </a:rPr>
                  <a:t>Wallet</a:t>
                </a:r>
              </a:p>
            </p:txBody>
          </p:sp>
          <p:sp>
            <p:nvSpPr>
              <p:cNvPr id="27" name="Zero/low-trust Interaction protocols">
                <a:extLst>
                  <a:ext uri="{FF2B5EF4-FFF2-40B4-BE49-F238E27FC236}">
                    <a16:creationId xmlns:a16="http://schemas.microsoft.com/office/drawing/2014/main" id="{EDD940BE-B03A-4E32-BC65-ECF79B36A557}"/>
                  </a:ext>
                </a:extLst>
              </p:cNvPr>
              <p:cNvSpPr/>
              <p:nvPr/>
            </p:nvSpPr>
            <p:spPr>
              <a:xfrm>
                <a:off x="1335591" y="5361742"/>
                <a:ext cx="1964099" cy="693978"/>
              </a:xfrm>
              <a:prstGeom prst="roundRect">
                <a:avLst/>
              </a:prstGeom>
              <a:solidFill>
                <a:srgbClr val="FFFFFF"/>
              </a:solidFill>
              <a:ln w="12700">
                <a:solidFill>
                  <a:srgbClr val="4CC9F5"/>
                </a:solidFill>
                <a:miter/>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200">
                    <a:solidFill>
                      <a:srgbClr val="001847"/>
                    </a:solidFill>
                  </a:defRPr>
                </a:lvl1pPr>
              </a:lstStyle>
              <a:p>
                <a:r>
                  <a:rPr sz="1400" dirty="0">
                    <a:solidFill>
                      <a:schemeClr val="tx1"/>
                    </a:solidFill>
                    <a:latin typeface="+mn-lt"/>
                  </a:rPr>
                  <a:t>Zero/low-trust Interaction protocols</a:t>
                </a:r>
              </a:p>
            </p:txBody>
          </p:sp>
          <p:sp>
            <p:nvSpPr>
              <p:cNvPr id="28" name="EIP875 by AlphaWallet">
                <a:extLst>
                  <a:ext uri="{FF2B5EF4-FFF2-40B4-BE49-F238E27FC236}">
                    <a16:creationId xmlns:a16="http://schemas.microsoft.com/office/drawing/2014/main" id="{9AAF25C0-99DA-4341-9471-1C0502B48879}"/>
                  </a:ext>
                </a:extLst>
              </p:cNvPr>
              <p:cNvSpPr/>
              <p:nvPr/>
            </p:nvSpPr>
            <p:spPr>
              <a:xfrm>
                <a:off x="3391669" y="4565958"/>
                <a:ext cx="1964099" cy="693978"/>
              </a:xfrm>
              <a:prstGeom prst="roundRect">
                <a:avLst/>
              </a:prstGeom>
              <a:solidFill>
                <a:srgbClr val="4CC9F5"/>
              </a:solidFill>
              <a:ln w="12700">
                <a:solidFill>
                  <a:srgbClr val="4CC9F5"/>
                </a:solidFill>
                <a:miter/>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400">
                    <a:solidFill>
                      <a:srgbClr val="FFFFFF"/>
                    </a:solidFill>
                  </a:defRPr>
                </a:lvl1pPr>
              </a:lstStyle>
              <a:p>
                <a:r>
                  <a:rPr lang="en-US" dirty="0"/>
                  <a:t>EIP875</a:t>
                </a:r>
              </a:p>
            </p:txBody>
          </p:sp>
          <p:sp>
            <p:nvSpPr>
              <p:cNvPr id="29" name="TokenScript by AlphaWallet">
                <a:extLst>
                  <a:ext uri="{FF2B5EF4-FFF2-40B4-BE49-F238E27FC236}">
                    <a16:creationId xmlns:a16="http://schemas.microsoft.com/office/drawing/2014/main" id="{1F926ECF-0021-413A-AC4C-65123D9BF1E3}"/>
                  </a:ext>
                </a:extLst>
              </p:cNvPr>
              <p:cNvSpPr/>
              <p:nvPr/>
            </p:nvSpPr>
            <p:spPr>
              <a:xfrm>
                <a:off x="3391669" y="3770175"/>
                <a:ext cx="1964099" cy="693978"/>
              </a:xfrm>
              <a:prstGeom prst="roundRect">
                <a:avLst/>
              </a:prstGeom>
              <a:solidFill>
                <a:srgbClr val="4CC9F5"/>
              </a:solidFill>
              <a:ln w="12700">
                <a:solidFill>
                  <a:srgbClr val="4CC9F5"/>
                </a:solidFill>
                <a:miter lim="400000"/>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200">
                    <a:solidFill>
                      <a:srgbClr val="FFFFFF"/>
                    </a:solidFill>
                  </a:defRPr>
                </a:lvl1pPr>
              </a:lstStyle>
              <a:p>
                <a:r>
                  <a:rPr lang="en-US" sz="1400" dirty="0" err="1"/>
                  <a:t>TokenScript</a:t>
                </a:r>
                <a:endParaRPr lang="en-US" sz="1400" dirty="0"/>
              </a:p>
            </p:txBody>
          </p:sp>
          <p:sp>
            <p:nvSpPr>
              <p:cNvPr id="30" name="Wallet by AlphaWallet">
                <a:extLst>
                  <a:ext uri="{FF2B5EF4-FFF2-40B4-BE49-F238E27FC236}">
                    <a16:creationId xmlns:a16="http://schemas.microsoft.com/office/drawing/2014/main" id="{86F8F384-AC62-454A-8243-639017C5D7E7}"/>
                  </a:ext>
                </a:extLst>
              </p:cNvPr>
              <p:cNvSpPr/>
              <p:nvPr/>
            </p:nvSpPr>
            <p:spPr>
              <a:xfrm>
                <a:off x="3391669" y="2974392"/>
                <a:ext cx="1964099" cy="693978"/>
              </a:xfrm>
              <a:prstGeom prst="roundRect">
                <a:avLst/>
              </a:prstGeom>
              <a:solidFill>
                <a:srgbClr val="4CC9F5"/>
              </a:solidFill>
              <a:ln w="12700">
                <a:solidFill>
                  <a:srgbClr val="4CC9F5"/>
                </a:solidFill>
                <a:miter/>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600">
                    <a:solidFill>
                      <a:srgbClr val="FFFFFF"/>
                    </a:solidFill>
                  </a:defRPr>
                </a:lvl1pPr>
              </a:lstStyle>
              <a:p>
                <a:r>
                  <a:rPr lang="en-US" sz="1400" dirty="0"/>
                  <a:t>AlphaWallet</a:t>
                </a:r>
              </a:p>
            </p:txBody>
          </p:sp>
          <p:sp>
            <p:nvSpPr>
              <p:cNvPr id="31" name="Ethereum">
                <a:extLst>
                  <a:ext uri="{FF2B5EF4-FFF2-40B4-BE49-F238E27FC236}">
                    <a16:creationId xmlns:a16="http://schemas.microsoft.com/office/drawing/2014/main" id="{F5CAA43A-8DBC-4A62-B0A4-7BF122F3BCC2}"/>
                  </a:ext>
                </a:extLst>
              </p:cNvPr>
              <p:cNvSpPr/>
              <p:nvPr/>
            </p:nvSpPr>
            <p:spPr>
              <a:xfrm>
                <a:off x="3391669" y="5361742"/>
                <a:ext cx="1964099" cy="693978"/>
              </a:xfrm>
              <a:prstGeom prst="roundRect">
                <a:avLst/>
              </a:prstGeom>
              <a:solidFill>
                <a:srgbClr val="FFFFFF"/>
              </a:solidFill>
              <a:ln w="12700">
                <a:solidFill>
                  <a:srgbClr val="4CC9F5"/>
                </a:solidFill>
                <a:miter/>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600">
                    <a:solidFill>
                      <a:srgbClr val="001847"/>
                    </a:solidFill>
                  </a:defRPr>
                </a:lvl1pPr>
              </a:lstStyle>
              <a:p>
                <a:r>
                  <a:rPr sz="1400" dirty="0">
                    <a:solidFill>
                      <a:schemeClr val="tx1"/>
                    </a:solidFill>
                    <a:latin typeface="+mn-lt"/>
                  </a:rPr>
                  <a:t>Ethereum</a:t>
                </a:r>
              </a:p>
            </p:txBody>
          </p:sp>
          <p:sp>
            <p:nvSpPr>
              <p:cNvPr id="32" name="Rights/Dapps">
                <a:extLst>
                  <a:ext uri="{FF2B5EF4-FFF2-40B4-BE49-F238E27FC236}">
                    <a16:creationId xmlns:a16="http://schemas.microsoft.com/office/drawing/2014/main" id="{8128FE80-CB8A-4FA4-9C52-75BFF4E3DC9F}"/>
                  </a:ext>
                </a:extLst>
              </p:cNvPr>
              <p:cNvSpPr/>
              <p:nvPr/>
            </p:nvSpPr>
            <p:spPr>
              <a:xfrm>
                <a:off x="1335591" y="2178609"/>
                <a:ext cx="1964099" cy="693978"/>
              </a:xfrm>
              <a:prstGeom prst="roundRect">
                <a:avLst/>
              </a:prstGeom>
              <a:solidFill>
                <a:srgbClr val="FFFFFF"/>
              </a:solidFill>
              <a:ln w="12700">
                <a:solidFill>
                  <a:srgbClr val="4CC9F5"/>
                </a:solidFill>
                <a:miter/>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600">
                    <a:solidFill>
                      <a:srgbClr val="001847"/>
                    </a:solidFill>
                  </a:defRPr>
                </a:lvl1pPr>
              </a:lstStyle>
              <a:p>
                <a:r>
                  <a:rPr lang="en-AU" sz="1400" dirty="0">
                    <a:solidFill>
                      <a:schemeClr val="tx1"/>
                    </a:solidFill>
                    <a:latin typeface="+mn-lt"/>
                  </a:rPr>
                  <a:t>Token</a:t>
                </a:r>
                <a:r>
                  <a:rPr sz="1400" dirty="0">
                    <a:solidFill>
                      <a:schemeClr val="tx1"/>
                    </a:solidFill>
                    <a:latin typeface="+mn-lt"/>
                  </a:rPr>
                  <a:t>/D</a:t>
                </a:r>
                <a:r>
                  <a:rPr lang="en-AU" sz="1400" dirty="0">
                    <a:solidFill>
                      <a:schemeClr val="tx1"/>
                    </a:solidFill>
                    <a:latin typeface="+mn-lt"/>
                  </a:rPr>
                  <a:t>A</a:t>
                </a:r>
                <a:r>
                  <a:rPr sz="1400" dirty="0">
                    <a:solidFill>
                      <a:schemeClr val="tx1"/>
                    </a:solidFill>
                    <a:latin typeface="+mn-lt"/>
                  </a:rPr>
                  <a:t>pp</a:t>
                </a:r>
              </a:p>
            </p:txBody>
          </p:sp>
          <p:sp>
            <p:nvSpPr>
              <p:cNvPr id="33" name="WC2018 Tickets/Ticket MiniApp">
                <a:extLst>
                  <a:ext uri="{FF2B5EF4-FFF2-40B4-BE49-F238E27FC236}">
                    <a16:creationId xmlns:a16="http://schemas.microsoft.com/office/drawing/2014/main" id="{2BC2202F-5083-414B-8D3B-186552522E94}"/>
                  </a:ext>
                </a:extLst>
              </p:cNvPr>
              <p:cNvSpPr/>
              <p:nvPr/>
            </p:nvSpPr>
            <p:spPr>
              <a:xfrm>
                <a:off x="3391669" y="2178609"/>
                <a:ext cx="1964099" cy="693978"/>
              </a:xfrm>
              <a:prstGeom prst="roundRect">
                <a:avLst/>
              </a:prstGeom>
              <a:solidFill>
                <a:srgbClr val="FFFFFF"/>
              </a:solidFill>
              <a:ln w="12700">
                <a:solidFill>
                  <a:srgbClr val="4CC9F5"/>
                </a:solidFill>
                <a:miter/>
              </a:ln>
              <a:effectLst>
                <a:outerShdw blurRad="63500" sx="101000" sy="101000" algn="ctr" rotWithShape="0">
                  <a:prstClr val="black">
                    <a:alpha val="40000"/>
                  </a:prst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lvl1pPr algn="ctr">
                  <a:defRPr sz="1300">
                    <a:solidFill>
                      <a:srgbClr val="001847"/>
                    </a:solidFill>
                  </a:defRPr>
                </a:lvl1pPr>
              </a:lstStyle>
              <a:p>
                <a:r>
                  <a:rPr lang="fr-FR" sz="1400" dirty="0">
                    <a:solidFill>
                      <a:schemeClr val="tx1"/>
                    </a:solidFill>
                  </a:rPr>
                  <a:t>KARMA Car </a:t>
                </a:r>
                <a:r>
                  <a:rPr lang="fr-FR" sz="1400" dirty="0" err="1">
                    <a:solidFill>
                      <a:schemeClr val="tx1"/>
                    </a:solidFill>
                  </a:rPr>
                  <a:t>Token</a:t>
                </a:r>
                <a:r>
                  <a:rPr lang="fr-FR" sz="1400" dirty="0">
                    <a:solidFill>
                      <a:schemeClr val="tx1"/>
                    </a:solidFill>
                  </a:rPr>
                  <a:t>/Car DApplet</a:t>
                </a:r>
              </a:p>
            </p:txBody>
          </p:sp>
        </p:grpSp>
      </p:grpSp>
      <p:grpSp>
        <p:nvGrpSpPr>
          <p:cNvPr id="48" name="Group 47">
            <a:extLst>
              <a:ext uri="{FF2B5EF4-FFF2-40B4-BE49-F238E27FC236}">
                <a16:creationId xmlns:a16="http://schemas.microsoft.com/office/drawing/2014/main" id="{565228B6-3889-4B19-B9B6-A9BB0C0E2A04}"/>
              </a:ext>
            </a:extLst>
          </p:cNvPr>
          <p:cNvGrpSpPr/>
          <p:nvPr/>
        </p:nvGrpSpPr>
        <p:grpSpPr>
          <a:xfrm>
            <a:off x="6103998" y="2939202"/>
            <a:ext cx="1050807" cy="1500992"/>
            <a:chOff x="5637456" y="3298994"/>
            <a:chExt cx="1050807" cy="1500992"/>
          </a:xfrm>
        </p:grpSpPr>
        <p:sp>
          <p:nvSpPr>
            <p:cNvPr id="49" name="Rectangle: Rounded Corners 48">
              <a:extLst>
                <a:ext uri="{FF2B5EF4-FFF2-40B4-BE49-F238E27FC236}">
                  <a16:creationId xmlns:a16="http://schemas.microsoft.com/office/drawing/2014/main" id="{E8468E25-C849-4BC5-A4B9-D1D9C4864C69}"/>
                </a:ext>
              </a:extLst>
            </p:cNvPr>
            <p:cNvSpPr/>
            <p:nvPr/>
          </p:nvSpPr>
          <p:spPr>
            <a:xfrm>
              <a:off x="5659154" y="3298994"/>
              <a:ext cx="1029109" cy="1500992"/>
            </a:xfrm>
            <a:prstGeom prst="roundRect">
              <a:avLst>
                <a:gd name="adj" fmla="val 10889"/>
              </a:avLst>
            </a:prstGeom>
            <a:solidFill>
              <a:srgbClr val="59585A"/>
            </a:solidFill>
            <a:ln w="12700">
              <a:no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Plus Sign 49">
              <a:extLst>
                <a:ext uri="{FF2B5EF4-FFF2-40B4-BE49-F238E27FC236}">
                  <a16:creationId xmlns:a16="http://schemas.microsoft.com/office/drawing/2014/main" id="{8D014484-1860-45FB-9614-97B5031733A5}"/>
                </a:ext>
              </a:extLst>
            </p:cNvPr>
            <p:cNvSpPr/>
            <p:nvPr/>
          </p:nvSpPr>
          <p:spPr>
            <a:xfrm>
              <a:off x="5637456" y="3492879"/>
              <a:ext cx="1050807" cy="1100017"/>
            </a:xfrm>
            <a:prstGeom prst="mathPlus">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16FEB1C6-30E4-467F-8E4C-B659A1E4E76F}"/>
              </a:ext>
            </a:extLst>
          </p:cNvPr>
          <p:cNvGrpSpPr/>
          <p:nvPr/>
        </p:nvGrpSpPr>
        <p:grpSpPr>
          <a:xfrm>
            <a:off x="7489375" y="1084309"/>
            <a:ext cx="4263917" cy="5240290"/>
            <a:chOff x="7489375" y="1062537"/>
            <a:chExt cx="4263917" cy="5240290"/>
          </a:xfrm>
        </p:grpSpPr>
        <p:sp>
          <p:nvSpPr>
            <p:cNvPr id="37" name="Rectangle: Rounded Corners 36">
              <a:extLst>
                <a:ext uri="{FF2B5EF4-FFF2-40B4-BE49-F238E27FC236}">
                  <a16:creationId xmlns:a16="http://schemas.microsoft.com/office/drawing/2014/main" id="{480C704B-C6D1-4C55-A8A6-EB8D5C74BD20}"/>
                </a:ext>
              </a:extLst>
            </p:cNvPr>
            <p:cNvSpPr/>
            <p:nvPr/>
          </p:nvSpPr>
          <p:spPr>
            <a:xfrm>
              <a:off x="7489375" y="1062537"/>
              <a:ext cx="4263917" cy="5240290"/>
            </a:xfrm>
            <a:prstGeom prst="roundRect">
              <a:avLst>
                <a:gd name="adj" fmla="val 10889"/>
              </a:avLst>
            </a:prstGeom>
            <a:solidFill>
              <a:schemeClr val="bg1"/>
            </a:solidFill>
            <a:ln w="12700">
              <a:solidFill>
                <a:srgbClr val="EF3B39"/>
              </a:solidFill>
              <a:prstDash val="dash"/>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Shape 37">
              <a:extLst>
                <a:ext uri="{FF2B5EF4-FFF2-40B4-BE49-F238E27FC236}">
                  <a16:creationId xmlns:a16="http://schemas.microsoft.com/office/drawing/2014/main" id="{2EFE298A-A8C5-4E38-9DE4-1C8650DFBB27}"/>
                </a:ext>
              </a:extLst>
            </p:cNvPr>
            <p:cNvSpPr/>
            <p:nvPr/>
          </p:nvSpPr>
          <p:spPr>
            <a:xfrm>
              <a:off x="7677019" y="1229004"/>
              <a:ext cx="3888629" cy="750480"/>
            </a:xfrm>
            <a:custGeom>
              <a:avLst/>
              <a:gdLst>
                <a:gd name="connsiteX0" fmla="*/ 508287 w 4667898"/>
                <a:gd name="connsiteY0" fmla="*/ 0 h 569182"/>
                <a:gd name="connsiteX1" fmla="*/ 4159611 w 4667898"/>
                <a:gd name="connsiteY1" fmla="*/ 0 h 569182"/>
                <a:gd name="connsiteX2" fmla="*/ 4667898 w 4667898"/>
                <a:gd name="connsiteY2" fmla="*/ 508287 h 569182"/>
                <a:gd name="connsiteX3" fmla="*/ 4667898 w 4667898"/>
                <a:gd name="connsiteY3" fmla="*/ 569182 h 569182"/>
                <a:gd name="connsiteX4" fmla="*/ 0 w 4667898"/>
                <a:gd name="connsiteY4" fmla="*/ 569182 h 569182"/>
                <a:gd name="connsiteX5" fmla="*/ 0 w 4667898"/>
                <a:gd name="connsiteY5" fmla="*/ 508287 h 569182"/>
                <a:gd name="connsiteX6" fmla="*/ 508287 w 4667898"/>
                <a:gd name="connsiteY6" fmla="*/ 0 h 569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7898" h="569182">
                  <a:moveTo>
                    <a:pt x="508287" y="0"/>
                  </a:moveTo>
                  <a:lnTo>
                    <a:pt x="4159611" y="0"/>
                  </a:lnTo>
                  <a:cubicBezTo>
                    <a:pt x="4440330" y="0"/>
                    <a:pt x="4667898" y="227568"/>
                    <a:pt x="4667898" y="508287"/>
                  </a:cubicBezTo>
                  <a:lnTo>
                    <a:pt x="4667898" y="569182"/>
                  </a:lnTo>
                  <a:lnTo>
                    <a:pt x="0" y="569182"/>
                  </a:lnTo>
                  <a:lnTo>
                    <a:pt x="0" y="508287"/>
                  </a:lnTo>
                  <a:cubicBezTo>
                    <a:pt x="0" y="227568"/>
                    <a:pt x="227568" y="0"/>
                    <a:pt x="508287" y="0"/>
                  </a:cubicBezTo>
                  <a:close/>
                </a:path>
              </a:pathLst>
            </a:custGeom>
            <a:solidFill>
              <a:srgbClr val="EF3B39"/>
            </a:solidFill>
            <a:ln w="12700">
              <a:no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CFBD4C2A-D467-4422-8687-10DEBA87CC97}"/>
                </a:ext>
              </a:extLst>
            </p:cNvPr>
            <p:cNvSpPr/>
            <p:nvPr/>
          </p:nvSpPr>
          <p:spPr>
            <a:xfrm>
              <a:off x="7970001" y="1413116"/>
              <a:ext cx="3302665" cy="400110"/>
            </a:xfrm>
            <a:prstGeom prst="rect">
              <a:avLst/>
            </a:prstGeom>
          </p:spPr>
          <p:txBody>
            <a:bodyPr wrap="square">
              <a:spAutoFit/>
            </a:bodyPr>
            <a:lstStyle/>
            <a:p>
              <a:pPr algn="ctr"/>
              <a:r>
                <a:rPr lang="en-US" sz="2000" b="1" dirty="0">
                  <a:solidFill>
                    <a:schemeClr val="bg1"/>
                  </a:solidFill>
                  <a:effectLst>
                    <a:outerShdw blurRad="38100" dist="38100" dir="2700000" algn="tl">
                      <a:srgbClr val="000000">
                        <a:alpha val="43137"/>
                      </a:srgbClr>
                    </a:outerShdw>
                  </a:effectLst>
                  <a:latin typeface="+mj-lt"/>
                </a:rPr>
                <a:t>USER GATEWAY</a:t>
              </a:r>
            </a:p>
          </p:txBody>
        </p:sp>
        <p:sp>
          <p:nvSpPr>
            <p:cNvPr id="41" name="Rectangle 40">
              <a:extLst>
                <a:ext uri="{FF2B5EF4-FFF2-40B4-BE49-F238E27FC236}">
                  <a16:creationId xmlns:a16="http://schemas.microsoft.com/office/drawing/2014/main" id="{699C7567-E5FE-48ED-A26E-E32AD80A53C2}"/>
                </a:ext>
              </a:extLst>
            </p:cNvPr>
            <p:cNvSpPr/>
            <p:nvPr/>
          </p:nvSpPr>
          <p:spPr>
            <a:xfrm>
              <a:off x="7998132" y="5870242"/>
              <a:ext cx="3246402" cy="338554"/>
            </a:xfrm>
            <a:prstGeom prst="rect">
              <a:avLst/>
            </a:prstGeom>
          </p:spPr>
          <p:txBody>
            <a:bodyPr wrap="none">
              <a:spAutoFit/>
            </a:bodyPr>
            <a:lstStyle/>
            <a:p>
              <a:pPr algn="ctr"/>
              <a:r>
                <a:rPr lang="en-US" sz="1600" b="1" dirty="0"/>
                <a:t>ALPHAWALLET SCREENSHOTS</a:t>
              </a:r>
            </a:p>
          </p:txBody>
        </p:sp>
        <p:grpSp>
          <p:nvGrpSpPr>
            <p:cNvPr id="3" name="Group 2">
              <a:extLst>
                <a:ext uri="{FF2B5EF4-FFF2-40B4-BE49-F238E27FC236}">
                  <a16:creationId xmlns:a16="http://schemas.microsoft.com/office/drawing/2014/main" id="{8731F426-B441-48E6-95B6-57BDADEEEC3E}"/>
                </a:ext>
              </a:extLst>
            </p:cNvPr>
            <p:cNvGrpSpPr/>
            <p:nvPr/>
          </p:nvGrpSpPr>
          <p:grpSpPr>
            <a:xfrm>
              <a:off x="7883672" y="2161655"/>
              <a:ext cx="1706199" cy="3662847"/>
              <a:chOff x="7883672" y="2161655"/>
              <a:chExt cx="1706199" cy="3662847"/>
            </a:xfrm>
          </p:grpSpPr>
          <p:pic>
            <p:nvPicPr>
              <p:cNvPr id="58" name="Picture 57" descr="A screenshot of a cell phone&#10;&#10;Description automatically generated">
                <a:extLst>
                  <a:ext uri="{FF2B5EF4-FFF2-40B4-BE49-F238E27FC236}">
                    <a16:creationId xmlns:a16="http://schemas.microsoft.com/office/drawing/2014/main" id="{CBD27309-3EEC-4BE1-BA9D-DA257C8AE365}"/>
                  </a:ext>
                </a:extLst>
              </p:cNvPr>
              <p:cNvPicPr>
                <a:picLocks noChangeAspect="1"/>
              </p:cNvPicPr>
              <p:nvPr/>
            </p:nvPicPr>
            <p:blipFill>
              <a:blip r:embed="rId2"/>
              <a:stretch>
                <a:fillRect/>
              </a:stretch>
            </p:blipFill>
            <p:spPr>
              <a:xfrm>
                <a:off x="7997355" y="2621915"/>
                <a:ext cx="1483686" cy="2967371"/>
              </a:xfrm>
              <a:prstGeom prst="rect">
                <a:avLst/>
              </a:prstGeom>
            </p:spPr>
          </p:pic>
          <p:pic>
            <p:nvPicPr>
              <p:cNvPr id="47" name="image.png" descr="image.png">
                <a:extLst>
                  <a:ext uri="{FF2B5EF4-FFF2-40B4-BE49-F238E27FC236}">
                    <a16:creationId xmlns:a16="http://schemas.microsoft.com/office/drawing/2014/main" id="{D00845FC-D4E4-41A3-9E43-B48C57E71321}"/>
                  </a:ext>
                </a:extLst>
              </p:cNvPr>
              <p:cNvPicPr>
                <a:picLocks/>
              </p:cNvPicPr>
              <p:nvPr/>
            </p:nvPicPr>
            <p:blipFill>
              <a:blip r:embed="rId3"/>
              <a:stretch>
                <a:fillRect/>
              </a:stretch>
            </p:blipFill>
            <p:spPr>
              <a:xfrm>
                <a:off x="7883672" y="2161655"/>
                <a:ext cx="1706199" cy="3662847"/>
              </a:xfrm>
              <a:prstGeom prst="rect">
                <a:avLst/>
              </a:prstGeom>
              <a:ln w="12700" cap="flat">
                <a:noFill/>
                <a:miter lim="400000"/>
              </a:ln>
              <a:effectLst/>
            </p:spPr>
          </p:pic>
        </p:grpSp>
        <p:grpSp>
          <p:nvGrpSpPr>
            <p:cNvPr id="4" name="Group 3">
              <a:extLst>
                <a:ext uri="{FF2B5EF4-FFF2-40B4-BE49-F238E27FC236}">
                  <a16:creationId xmlns:a16="http://schemas.microsoft.com/office/drawing/2014/main" id="{A68E8071-0D8F-4F5F-96DD-7D48ED6F6460}"/>
                </a:ext>
              </a:extLst>
            </p:cNvPr>
            <p:cNvGrpSpPr/>
            <p:nvPr/>
          </p:nvGrpSpPr>
          <p:grpSpPr>
            <a:xfrm>
              <a:off x="9664625" y="2161655"/>
              <a:ext cx="1694370" cy="3637458"/>
              <a:chOff x="9664625" y="2161655"/>
              <a:chExt cx="1694370" cy="3637458"/>
            </a:xfrm>
          </p:grpSpPr>
          <p:pic>
            <p:nvPicPr>
              <p:cNvPr id="59" name="Picture 58" descr="A screenshot of a cell phone&#10;&#10;Description automatically generated">
                <a:extLst>
                  <a:ext uri="{FF2B5EF4-FFF2-40B4-BE49-F238E27FC236}">
                    <a16:creationId xmlns:a16="http://schemas.microsoft.com/office/drawing/2014/main" id="{72E68060-C249-476F-9C63-E2F842E9CBDD}"/>
                  </a:ext>
                </a:extLst>
              </p:cNvPr>
              <p:cNvPicPr>
                <a:picLocks noChangeAspect="1"/>
              </p:cNvPicPr>
              <p:nvPr/>
            </p:nvPicPr>
            <p:blipFill>
              <a:blip r:embed="rId4"/>
              <a:stretch>
                <a:fillRect/>
              </a:stretch>
            </p:blipFill>
            <p:spPr>
              <a:xfrm>
                <a:off x="9797097" y="2621915"/>
                <a:ext cx="1453428" cy="2761599"/>
              </a:xfrm>
              <a:prstGeom prst="rect">
                <a:avLst/>
              </a:prstGeom>
            </p:spPr>
          </p:pic>
          <p:pic>
            <p:nvPicPr>
              <p:cNvPr id="45" name="image.png" descr="image.png">
                <a:extLst>
                  <a:ext uri="{FF2B5EF4-FFF2-40B4-BE49-F238E27FC236}">
                    <a16:creationId xmlns:a16="http://schemas.microsoft.com/office/drawing/2014/main" id="{EDDCD1FE-7CBD-4ED3-94A0-A6E65E317B8F}"/>
                  </a:ext>
                </a:extLst>
              </p:cNvPr>
              <p:cNvPicPr>
                <a:picLocks/>
              </p:cNvPicPr>
              <p:nvPr/>
            </p:nvPicPr>
            <p:blipFill>
              <a:blip r:embed="rId3"/>
              <a:stretch>
                <a:fillRect/>
              </a:stretch>
            </p:blipFill>
            <p:spPr>
              <a:xfrm>
                <a:off x="9664625" y="2161655"/>
                <a:ext cx="1694370" cy="3637458"/>
              </a:xfrm>
              <a:prstGeom prst="rect">
                <a:avLst/>
              </a:prstGeom>
              <a:ln w="12700" cap="flat">
                <a:noFill/>
                <a:miter lim="400000"/>
              </a:ln>
              <a:effectLst/>
            </p:spPr>
          </p:pic>
        </p:grpSp>
      </p:grpSp>
    </p:spTree>
    <p:extLst>
      <p:ext uri="{BB962C8B-B14F-4D97-AF65-F5344CB8AC3E}">
        <p14:creationId xmlns:p14="http://schemas.microsoft.com/office/powerpoint/2010/main" val="2344194235"/>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0D7EB11B-0455-432D-9463-8D87175E2076}"/>
              </a:ext>
            </a:extLst>
          </p:cNvPr>
          <p:cNvSpPr>
            <a:spLocks noGrp="1"/>
          </p:cNvSpPr>
          <p:nvPr>
            <p:ph type="title"/>
          </p:nvPr>
        </p:nvSpPr>
        <p:spPr>
          <a:xfrm>
            <a:off x="1301241" y="94966"/>
            <a:ext cx="10890759" cy="818281"/>
          </a:xfrm>
        </p:spPr>
        <p:txBody>
          <a:bodyPr>
            <a:normAutofit fontScale="90000"/>
          </a:bodyPr>
          <a:lstStyle/>
          <a:p>
            <a:r>
              <a:rPr lang="en-US" dirty="0"/>
              <a:t>SCAN QR TO EXPERIENCE THE KARMA OWNERSHIP TOKEN</a:t>
            </a:r>
          </a:p>
        </p:txBody>
      </p:sp>
      <p:sp>
        <p:nvSpPr>
          <p:cNvPr id="22" name="Slide Number Placeholder 21">
            <a:extLst>
              <a:ext uri="{FF2B5EF4-FFF2-40B4-BE49-F238E27FC236}">
                <a16:creationId xmlns:a16="http://schemas.microsoft.com/office/drawing/2014/main" id="{2F9B8540-E368-4F07-8578-474FE5781C97}"/>
              </a:ext>
            </a:extLst>
          </p:cNvPr>
          <p:cNvSpPr>
            <a:spLocks noGrp="1"/>
          </p:cNvSpPr>
          <p:nvPr>
            <p:ph type="sldNum" sz="quarter" idx="12"/>
          </p:nvPr>
        </p:nvSpPr>
        <p:spPr/>
        <p:txBody>
          <a:bodyPr/>
          <a:lstStyle/>
          <a:p>
            <a:fld id="{A6FAF128-1FCD-4F1D-9DA8-3306992DFF47}" type="slidenum">
              <a:rPr lang="en-US" smtClean="0"/>
              <a:pPr/>
              <a:t>7</a:t>
            </a:fld>
            <a:endParaRPr lang="en-US" dirty="0"/>
          </a:p>
        </p:txBody>
      </p:sp>
      <p:pic>
        <p:nvPicPr>
          <p:cNvPr id="9" name="Picture 8" descr="A close up of a womans face&#10;&#10;Description automatically generated">
            <a:extLst>
              <a:ext uri="{FF2B5EF4-FFF2-40B4-BE49-F238E27FC236}">
                <a16:creationId xmlns:a16="http://schemas.microsoft.com/office/drawing/2014/main" id="{BB90083E-9191-4C06-A551-420B87425348}"/>
              </a:ext>
            </a:extLst>
          </p:cNvPr>
          <p:cNvPicPr>
            <a:picLocks noChangeAspect="1"/>
          </p:cNvPicPr>
          <p:nvPr/>
        </p:nvPicPr>
        <p:blipFill rotWithShape="1">
          <a:blip r:embed="rId2"/>
          <a:srcRect l="13466" t="14088" r="15260" b="15759"/>
          <a:stretch/>
        </p:blipFill>
        <p:spPr>
          <a:xfrm>
            <a:off x="1170138" y="1502229"/>
            <a:ext cx="4556558" cy="4484915"/>
          </a:xfrm>
          <a:prstGeom prst="rect">
            <a:avLst/>
          </a:prstGeom>
        </p:spPr>
      </p:pic>
      <p:grpSp>
        <p:nvGrpSpPr>
          <p:cNvPr id="12" name="Group 11">
            <a:extLst>
              <a:ext uri="{FF2B5EF4-FFF2-40B4-BE49-F238E27FC236}">
                <a16:creationId xmlns:a16="http://schemas.microsoft.com/office/drawing/2014/main" id="{BC8E26A6-F4C7-4650-A31D-68C7EA13A489}"/>
              </a:ext>
            </a:extLst>
          </p:cNvPr>
          <p:cNvGrpSpPr/>
          <p:nvPr/>
        </p:nvGrpSpPr>
        <p:grpSpPr>
          <a:xfrm>
            <a:off x="6019800" y="2106892"/>
            <a:ext cx="5185202" cy="3286979"/>
            <a:chOff x="6096000" y="2106892"/>
            <a:chExt cx="5185202" cy="3286979"/>
          </a:xfrm>
        </p:grpSpPr>
        <p:sp>
          <p:nvSpPr>
            <p:cNvPr id="15" name="Rectangle: Rounded Corners 14">
              <a:extLst>
                <a:ext uri="{FF2B5EF4-FFF2-40B4-BE49-F238E27FC236}">
                  <a16:creationId xmlns:a16="http://schemas.microsoft.com/office/drawing/2014/main" id="{F2CA13BA-F853-4CCD-8EEC-BD356109FEEA}"/>
                </a:ext>
              </a:extLst>
            </p:cNvPr>
            <p:cNvSpPr/>
            <p:nvPr/>
          </p:nvSpPr>
          <p:spPr>
            <a:xfrm>
              <a:off x="6096000" y="2106892"/>
              <a:ext cx="5185202" cy="3286979"/>
            </a:xfrm>
            <a:prstGeom prst="roundRect">
              <a:avLst>
                <a:gd name="adj" fmla="val 11074"/>
              </a:avLst>
            </a:prstGeom>
            <a:solidFill>
              <a:schemeClr val="bg1"/>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7B41F6F-5AD7-4262-8DC8-2714CC207A31}"/>
                </a:ext>
              </a:extLst>
            </p:cNvPr>
            <p:cNvSpPr/>
            <p:nvPr/>
          </p:nvSpPr>
          <p:spPr>
            <a:xfrm>
              <a:off x="6318275" y="2433322"/>
              <a:ext cx="4779787" cy="2646878"/>
            </a:xfrm>
            <a:prstGeom prst="rect">
              <a:avLst/>
            </a:prstGeom>
          </p:spPr>
          <p:txBody>
            <a:bodyPr wrap="square">
              <a:spAutoFit/>
            </a:bodyPr>
            <a:lstStyle/>
            <a:p>
              <a:pPr algn="ctr"/>
              <a:r>
                <a:rPr lang="en-AU" sz="2400" dirty="0"/>
                <a:t>Only one car is available, first come first serve</a:t>
              </a:r>
            </a:p>
            <a:p>
              <a:pPr algn="ctr"/>
              <a:endParaRPr lang="en-AU" sz="1000" dirty="0"/>
            </a:p>
            <a:p>
              <a:pPr algn="ctr"/>
              <a:r>
                <a:rPr lang="en-AU" sz="2400" dirty="0"/>
                <a:t>It will cost you 1.99 </a:t>
              </a:r>
              <a:r>
                <a:rPr lang="en-AU" sz="2400" dirty="0" err="1"/>
                <a:t>Rinkeby</a:t>
              </a:r>
              <a:r>
                <a:rPr lang="en-AU" sz="2400" dirty="0"/>
                <a:t>, you will get a token enabled toy car</a:t>
              </a:r>
            </a:p>
            <a:p>
              <a:pPr algn="ctr"/>
              <a:endParaRPr lang="en-AU" sz="1000" dirty="0"/>
            </a:p>
            <a:p>
              <a:pPr algn="ctr"/>
              <a:r>
                <a:rPr lang="en-AU" sz="2400" dirty="0"/>
                <a:t>If you get the token, come to me after the talk </a:t>
              </a:r>
              <a:r>
                <a:rPr lang="en-AU" sz="2400" dirty="0">
                  <a:sym typeface="Wingdings" pitchFamily="2" charset="2"/>
                </a:rPr>
                <a:t></a:t>
              </a:r>
              <a:endParaRPr lang="en-AU" sz="2400" dirty="0"/>
            </a:p>
          </p:txBody>
        </p:sp>
      </p:grpSp>
    </p:spTree>
    <p:extLst>
      <p:ext uri="{BB962C8B-B14F-4D97-AF65-F5344CB8AC3E}">
        <p14:creationId xmlns:p14="http://schemas.microsoft.com/office/powerpoint/2010/main" val="412840471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A picture containing person, indoor, wall&#10;&#10;Description automatically generated">
            <a:extLst>
              <a:ext uri="{FF2B5EF4-FFF2-40B4-BE49-F238E27FC236}">
                <a16:creationId xmlns:a16="http://schemas.microsoft.com/office/drawing/2014/main" id="{481E5F3E-BD53-4266-8BB3-276C50EC8629}"/>
              </a:ext>
            </a:extLst>
          </p:cNvPr>
          <p:cNvPicPr>
            <a:picLocks noChangeAspect="1"/>
          </p:cNvPicPr>
          <p:nvPr/>
        </p:nvPicPr>
        <p:blipFill rotWithShape="1">
          <a:blip r:embed="rId3">
            <a:extLst>
              <a:ext uri="{28A0092B-C50C-407E-A947-70E740481C1C}">
                <a14:useLocalDpi xmlns:a14="http://schemas.microsoft.com/office/drawing/2010/main" val="0"/>
              </a:ext>
            </a:extLst>
          </a:blip>
          <a:srcRect t="12283" b="23037"/>
          <a:stretch/>
        </p:blipFill>
        <p:spPr>
          <a:xfrm>
            <a:off x="0" y="1011809"/>
            <a:ext cx="12192000" cy="5257149"/>
          </a:xfrm>
          <a:prstGeom prst="rect">
            <a:avLst/>
          </a:prstGeom>
        </p:spPr>
      </p:pic>
      <p:sp>
        <p:nvSpPr>
          <p:cNvPr id="21" name="Title 20">
            <a:extLst>
              <a:ext uri="{FF2B5EF4-FFF2-40B4-BE49-F238E27FC236}">
                <a16:creationId xmlns:a16="http://schemas.microsoft.com/office/drawing/2014/main" id="{0D7EB11B-0455-432D-9463-8D87175E2076}"/>
              </a:ext>
            </a:extLst>
          </p:cNvPr>
          <p:cNvSpPr>
            <a:spLocks noGrp="1"/>
          </p:cNvSpPr>
          <p:nvPr>
            <p:ph type="title"/>
          </p:nvPr>
        </p:nvSpPr>
        <p:spPr>
          <a:xfrm>
            <a:off x="1301242" y="108218"/>
            <a:ext cx="4450202" cy="818281"/>
          </a:xfrm>
        </p:spPr>
        <p:txBody>
          <a:bodyPr>
            <a:normAutofit/>
          </a:bodyPr>
          <a:lstStyle/>
          <a:p>
            <a:r>
              <a:rPr lang="en-AU" dirty="0"/>
              <a:t>THANK YOU</a:t>
            </a:r>
            <a:endParaRPr lang="en-US" dirty="0"/>
          </a:p>
        </p:txBody>
      </p:sp>
      <p:sp>
        <p:nvSpPr>
          <p:cNvPr id="22" name="Slide Number Placeholder 21">
            <a:extLst>
              <a:ext uri="{FF2B5EF4-FFF2-40B4-BE49-F238E27FC236}">
                <a16:creationId xmlns:a16="http://schemas.microsoft.com/office/drawing/2014/main" id="{2F9B8540-E368-4F07-8578-474FE5781C97}"/>
              </a:ext>
            </a:extLst>
          </p:cNvPr>
          <p:cNvSpPr>
            <a:spLocks noGrp="1"/>
          </p:cNvSpPr>
          <p:nvPr>
            <p:ph type="sldNum" sz="quarter" idx="12"/>
          </p:nvPr>
        </p:nvSpPr>
        <p:spPr/>
        <p:txBody>
          <a:bodyPr/>
          <a:lstStyle/>
          <a:p>
            <a:fld id="{A6FAF128-1FCD-4F1D-9DA8-3306992DFF47}" type="slidenum">
              <a:rPr lang="en-US" smtClean="0"/>
              <a:pPr/>
              <a:t>8</a:t>
            </a:fld>
            <a:endParaRPr lang="en-US" dirty="0"/>
          </a:p>
        </p:txBody>
      </p:sp>
      <p:sp>
        <p:nvSpPr>
          <p:cNvPr id="31" name="Rectangle 30">
            <a:extLst>
              <a:ext uri="{FF2B5EF4-FFF2-40B4-BE49-F238E27FC236}">
                <a16:creationId xmlns:a16="http://schemas.microsoft.com/office/drawing/2014/main" id="{97EAF75F-662C-482B-BC5A-7FDAECBC964B}"/>
              </a:ext>
            </a:extLst>
          </p:cNvPr>
          <p:cNvSpPr/>
          <p:nvPr/>
        </p:nvSpPr>
        <p:spPr>
          <a:xfrm>
            <a:off x="0" y="1011810"/>
            <a:ext cx="12192000" cy="5257148"/>
          </a:xfrm>
          <a:prstGeom prst="rect">
            <a:avLst/>
          </a:prstGeom>
          <a:gradFill flip="none" rotWithShape="1">
            <a:gsLst>
              <a:gs pos="13000">
                <a:schemeClr val="accent1">
                  <a:shade val="30000"/>
                  <a:satMod val="115000"/>
                  <a:alpha val="89000"/>
                </a:schemeClr>
              </a:gs>
              <a:gs pos="63000">
                <a:schemeClr val="accent1">
                  <a:shade val="67500"/>
                  <a:satMod val="115000"/>
                  <a:alpha val="89000"/>
                </a:schemeClr>
              </a:gs>
              <a:gs pos="100000">
                <a:schemeClr val="accent1">
                  <a:shade val="100000"/>
                  <a:satMod val="115000"/>
                  <a:alpha val="66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FABBD641-6588-4E20-B95B-1833CB90EE29}"/>
              </a:ext>
            </a:extLst>
          </p:cNvPr>
          <p:cNvGrpSpPr/>
          <p:nvPr/>
        </p:nvGrpSpPr>
        <p:grpSpPr>
          <a:xfrm>
            <a:off x="540824" y="2007428"/>
            <a:ext cx="4759063" cy="1190726"/>
            <a:chOff x="540824" y="2007428"/>
            <a:chExt cx="4759063" cy="1190726"/>
          </a:xfrm>
        </p:grpSpPr>
        <p:sp>
          <p:nvSpPr>
            <p:cNvPr id="32" name="Rectangle 31">
              <a:extLst>
                <a:ext uri="{FF2B5EF4-FFF2-40B4-BE49-F238E27FC236}">
                  <a16:creationId xmlns:a16="http://schemas.microsoft.com/office/drawing/2014/main" id="{D5FA46D8-6EC3-4032-AD71-C28E84C1A269}"/>
                </a:ext>
              </a:extLst>
            </p:cNvPr>
            <p:cNvSpPr/>
            <p:nvPr/>
          </p:nvSpPr>
          <p:spPr>
            <a:xfrm>
              <a:off x="2096766" y="2619226"/>
              <a:ext cx="3203121" cy="400110"/>
            </a:xfrm>
            <a:prstGeom prst="rect">
              <a:avLst/>
            </a:prstGeom>
          </p:spPr>
          <p:txBody>
            <a:bodyPr wrap="none">
              <a:spAutoFit/>
            </a:bodyPr>
            <a:lstStyle/>
            <a:p>
              <a:pPr>
                <a:defRPr u="none"/>
              </a:pPr>
              <a:r>
                <a:rPr lang="en-US" sz="2000" u="sng" dirty="0">
                  <a:solidFill>
                    <a:schemeClr val="bg1"/>
                  </a:solidFill>
                  <a:hlinkClick r:id="rId4">
                    <a:extLst>
                      <a:ext uri="{A12FA001-AC4F-418D-AE19-62706E023703}">
                        <ahyp:hlinkClr xmlns:ahyp="http://schemas.microsoft.com/office/drawing/2018/hyperlinkcolor" val="tx"/>
                      </a:ext>
                    </a:extLst>
                  </a:hlinkClick>
                </a:rPr>
                <a:t>https://AlphaWallet.com</a:t>
              </a:r>
            </a:p>
          </p:txBody>
        </p:sp>
        <p:sp>
          <p:nvSpPr>
            <p:cNvPr id="36" name="Rectangle 35">
              <a:extLst>
                <a:ext uri="{FF2B5EF4-FFF2-40B4-BE49-F238E27FC236}">
                  <a16:creationId xmlns:a16="http://schemas.microsoft.com/office/drawing/2014/main" id="{8C05ED4C-BF2A-4685-A9B3-4B8B4E9D5467}"/>
                </a:ext>
              </a:extLst>
            </p:cNvPr>
            <p:cNvSpPr/>
            <p:nvPr/>
          </p:nvSpPr>
          <p:spPr>
            <a:xfrm>
              <a:off x="2096766" y="2193263"/>
              <a:ext cx="1738108" cy="461665"/>
            </a:xfrm>
            <a:prstGeom prst="rect">
              <a:avLst/>
            </a:prstGeom>
          </p:spPr>
          <p:txBody>
            <a:bodyPr wrap="square">
              <a:spAutoFit/>
            </a:bodyPr>
            <a:lstStyle/>
            <a:p>
              <a:r>
                <a:rPr lang="en-US" sz="2400" b="1" dirty="0">
                  <a:solidFill>
                    <a:schemeClr val="bg1"/>
                  </a:solidFill>
                  <a:latin typeface="+mj-lt"/>
                </a:rPr>
                <a:t>WEBSITE</a:t>
              </a:r>
            </a:p>
          </p:txBody>
        </p:sp>
        <p:grpSp>
          <p:nvGrpSpPr>
            <p:cNvPr id="33" name="Group 32">
              <a:extLst>
                <a:ext uri="{FF2B5EF4-FFF2-40B4-BE49-F238E27FC236}">
                  <a16:creationId xmlns:a16="http://schemas.microsoft.com/office/drawing/2014/main" id="{9466CC58-C66B-4A27-B5A2-2F861C32A3C4}"/>
                </a:ext>
              </a:extLst>
            </p:cNvPr>
            <p:cNvGrpSpPr/>
            <p:nvPr/>
          </p:nvGrpSpPr>
          <p:grpSpPr>
            <a:xfrm>
              <a:off x="540824" y="2007428"/>
              <a:ext cx="1438052" cy="1190726"/>
              <a:chOff x="2226365" y="2120348"/>
              <a:chExt cx="1868557" cy="1547191"/>
            </a:xfrm>
          </p:grpSpPr>
          <p:sp>
            <p:nvSpPr>
              <p:cNvPr id="34" name="Rectangle: Rounded Corners 33">
                <a:extLst>
                  <a:ext uri="{FF2B5EF4-FFF2-40B4-BE49-F238E27FC236}">
                    <a16:creationId xmlns:a16="http://schemas.microsoft.com/office/drawing/2014/main" id="{48B276C8-5188-4847-A17C-AE531FD95C27}"/>
                  </a:ext>
                </a:extLst>
              </p:cNvPr>
              <p:cNvSpPr/>
              <p:nvPr/>
            </p:nvSpPr>
            <p:spPr>
              <a:xfrm>
                <a:off x="2226365" y="2120348"/>
                <a:ext cx="1868557" cy="1547191"/>
              </a:xfrm>
              <a:prstGeom prst="roundRect">
                <a:avLst>
                  <a:gd name="adj" fmla="val 14954"/>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5" name="Freeform 5">
                <a:extLst>
                  <a:ext uri="{FF2B5EF4-FFF2-40B4-BE49-F238E27FC236}">
                    <a16:creationId xmlns:a16="http://schemas.microsoft.com/office/drawing/2014/main" id="{19CE3129-EE71-44C2-BEA6-E79A6C9DBA1B}"/>
                  </a:ext>
                </a:extLst>
              </p:cNvPr>
              <p:cNvSpPr>
                <a:spLocks noEditPoints="1"/>
              </p:cNvSpPr>
              <p:nvPr/>
            </p:nvSpPr>
            <p:spPr bwMode="auto">
              <a:xfrm>
                <a:off x="2614543" y="2346256"/>
                <a:ext cx="1092200" cy="1095375"/>
              </a:xfrm>
              <a:custGeom>
                <a:avLst/>
                <a:gdLst>
                  <a:gd name="T0" fmla="*/ 3267 w 6533"/>
                  <a:gd name="T1" fmla="*/ 0 h 6533"/>
                  <a:gd name="T2" fmla="*/ 0 w 6533"/>
                  <a:gd name="T3" fmla="*/ 3267 h 6533"/>
                  <a:gd name="T4" fmla="*/ 3267 w 6533"/>
                  <a:gd name="T5" fmla="*/ 6533 h 6533"/>
                  <a:gd name="T6" fmla="*/ 6533 w 6533"/>
                  <a:gd name="T7" fmla="*/ 3267 h 6533"/>
                  <a:gd name="T8" fmla="*/ 6237 w 6533"/>
                  <a:gd name="T9" fmla="*/ 3120 h 6533"/>
                  <a:gd name="T10" fmla="*/ 4764 w 6533"/>
                  <a:gd name="T11" fmla="*/ 1700 h 6533"/>
                  <a:gd name="T12" fmla="*/ 6237 w 6533"/>
                  <a:gd name="T13" fmla="*/ 3120 h 6533"/>
                  <a:gd name="T14" fmla="*/ 4679 w 6533"/>
                  <a:gd name="T15" fmla="*/ 3413 h 6533"/>
                  <a:gd name="T16" fmla="*/ 3413 w 6533"/>
                  <a:gd name="T17" fmla="*/ 4484 h 6533"/>
                  <a:gd name="T18" fmla="*/ 5227 w 6533"/>
                  <a:gd name="T19" fmla="*/ 1032 h 6533"/>
                  <a:gd name="T20" fmla="*/ 4500 w 6533"/>
                  <a:gd name="T21" fmla="*/ 1017 h 6533"/>
                  <a:gd name="T22" fmla="*/ 5227 w 6533"/>
                  <a:gd name="T23" fmla="*/ 1032 h 6533"/>
                  <a:gd name="T24" fmla="*/ 4239 w 6533"/>
                  <a:gd name="T25" fmla="*/ 1147 h 6533"/>
                  <a:gd name="T26" fmla="*/ 3413 w 6533"/>
                  <a:gd name="T27" fmla="*/ 1765 h 6533"/>
                  <a:gd name="T28" fmla="*/ 4495 w 6533"/>
                  <a:gd name="T29" fmla="*/ 1824 h 6533"/>
                  <a:gd name="T30" fmla="*/ 3413 w 6533"/>
                  <a:gd name="T31" fmla="*/ 3121 h 6533"/>
                  <a:gd name="T32" fmla="*/ 4495 w 6533"/>
                  <a:gd name="T33" fmla="*/ 1824 h 6533"/>
                  <a:gd name="T34" fmla="*/ 1855 w 6533"/>
                  <a:gd name="T35" fmla="*/ 3120 h 6533"/>
                  <a:gd name="T36" fmla="*/ 3119 w 6533"/>
                  <a:gd name="T37" fmla="*/ 2057 h 6533"/>
                  <a:gd name="T38" fmla="*/ 3120 w 6533"/>
                  <a:gd name="T39" fmla="*/ 3120 h 6533"/>
                  <a:gd name="T40" fmla="*/ 3121 w 6533"/>
                  <a:gd name="T41" fmla="*/ 1765 h 6533"/>
                  <a:gd name="T42" fmla="*/ 2296 w 6533"/>
                  <a:gd name="T43" fmla="*/ 1147 h 6533"/>
                  <a:gd name="T44" fmla="*/ 2464 w 6533"/>
                  <a:gd name="T45" fmla="*/ 404 h 6533"/>
                  <a:gd name="T46" fmla="*/ 1863 w 6533"/>
                  <a:gd name="T47" fmla="*/ 1417 h 6533"/>
                  <a:gd name="T48" fmla="*/ 2464 w 6533"/>
                  <a:gd name="T49" fmla="*/ 404 h 6533"/>
                  <a:gd name="T50" fmla="*/ 1771 w 6533"/>
                  <a:gd name="T51" fmla="*/ 1700 h 6533"/>
                  <a:gd name="T52" fmla="*/ 297 w 6533"/>
                  <a:gd name="T53" fmla="*/ 3120 h 6533"/>
                  <a:gd name="T54" fmla="*/ 297 w 6533"/>
                  <a:gd name="T55" fmla="*/ 3413 h 6533"/>
                  <a:gd name="T56" fmla="*/ 1773 w 6533"/>
                  <a:gd name="T57" fmla="*/ 4841 h 6533"/>
                  <a:gd name="T58" fmla="*/ 297 w 6533"/>
                  <a:gd name="T59" fmla="*/ 3413 h 6533"/>
                  <a:gd name="T60" fmla="*/ 1865 w 6533"/>
                  <a:gd name="T61" fmla="*/ 5124 h 6533"/>
                  <a:gd name="T62" fmla="*/ 2464 w 6533"/>
                  <a:gd name="T63" fmla="*/ 6131 h 6533"/>
                  <a:gd name="T64" fmla="*/ 3121 w 6533"/>
                  <a:gd name="T65" fmla="*/ 6195 h 6533"/>
                  <a:gd name="T66" fmla="*/ 2131 w 6533"/>
                  <a:gd name="T67" fmla="*/ 4999 h 6533"/>
                  <a:gd name="T68" fmla="*/ 3121 w 6533"/>
                  <a:gd name="T69" fmla="*/ 6195 h 6533"/>
                  <a:gd name="T70" fmla="*/ 1856 w 6533"/>
                  <a:gd name="T71" fmla="*/ 3413 h 6533"/>
                  <a:gd name="T72" fmla="*/ 3121 w 6533"/>
                  <a:gd name="T73" fmla="*/ 4484 h 6533"/>
                  <a:gd name="T74" fmla="*/ 3415 w 6533"/>
                  <a:gd name="T75" fmla="*/ 6195 h 6533"/>
                  <a:gd name="T76" fmla="*/ 4405 w 6533"/>
                  <a:gd name="T77" fmla="*/ 4999 h 6533"/>
                  <a:gd name="T78" fmla="*/ 3415 w 6533"/>
                  <a:gd name="T79" fmla="*/ 6195 h 6533"/>
                  <a:gd name="T80" fmla="*/ 4501 w 6533"/>
                  <a:gd name="T81" fmla="*/ 5515 h 6533"/>
                  <a:gd name="T82" fmla="*/ 5223 w 6533"/>
                  <a:gd name="T83" fmla="*/ 5505 h 6533"/>
                  <a:gd name="T84" fmla="*/ 5435 w 6533"/>
                  <a:gd name="T85" fmla="*/ 5303 h 6533"/>
                  <a:gd name="T86" fmla="*/ 4973 w 6533"/>
                  <a:gd name="T87" fmla="*/ 3413 h 6533"/>
                  <a:gd name="T88" fmla="*/ 5435 w 6533"/>
                  <a:gd name="T89" fmla="*/ 5303 h 6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533" h="6533">
                    <a:moveTo>
                      <a:pt x="5576" y="957"/>
                    </a:moveTo>
                    <a:cubicBezTo>
                      <a:pt x="4960" y="340"/>
                      <a:pt x="4139" y="0"/>
                      <a:pt x="3267" y="0"/>
                    </a:cubicBezTo>
                    <a:cubicBezTo>
                      <a:pt x="2395" y="0"/>
                      <a:pt x="1573" y="340"/>
                      <a:pt x="957" y="957"/>
                    </a:cubicBezTo>
                    <a:cubicBezTo>
                      <a:pt x="341" y="1575"/>
                      <a:pt x="0" y="2395"/>
                      <a:pt x="0" y="3267"/>
                    </a:cubicBezTo>
                    <a:cubicBezTo>
                      <a:pt x="0" y="4139"/>
                      <a:pt x="340" y="4960"/>
                      <a:pt x="957" y="5576"/>
                    </a:cubicBezTo>
                    <a:cubicBezTo>
                      <a:pt x="1575" y="6192"/>
                      <a:pt x="2395" y="6533"/>
                      <a:pt x="3267" y="6533"/>
                    </a:cubicBezTo>
                    <a:cubicBezTo>
                      <a:pt x="4139" y="6533"/>
                      <a:pt x="4960" y="6193"/>
                      <a:pt x="5576" y="5576"/>
                    </a:cubicBezTo>
                    <a:cubicBezTo>
                      <a:pt x="6192" y="4959"/>
                      <a:pt x="6533" y="4139"/>
                      <a:pt x="6533" y="3267"/>
                    </a:cubicBezTo>
                    <a:cubicBezTo>
                      <a:pt x="6533" y="2395"/>
                      <a:pt x="6193" y="1573"/>
                      <a:pt x="5576" y="957"/>
                    </a:cubicBezTo>
                    <a:close/>
                    <a:moveTo>
                      <a:pt x="6237" y="3120"/>
                    </a:moveTo>
                    <a:lnTo>
                      <a:pt x="4971" y="3120"/>
                    </a:lnTo>
                    <a:cubicBezTo>
                      <a:pt x="4959" y="2616"/>
                      <a:pt x="4888" y="2131"/>
                      <a:pt x="4764" y="1700"/>
                    </a:cubicBezTo>
                    <a:cubicBezTo>
                      <a:pt x="5005" y="1576"/>
                      <a:pt x="5231" y="1420"/>
                      <a:pt x="5437" y="1236"/>
                    </a:cubicBezTo>
                    <a:cubicBezTo>
                      <a:pt x="5904" y="1735"/>
                      <a:pt x="6201" y="2393"/>
                      <a:pt x="6237" y="3120"/>
                    </a:cubicBezTo>
                    <a:close/>
                    <a:moveTo>
                      <a:pt x="3413" y="3413"/>
                    </a:moveTo>
                    <a:lnTo>
                      <a:pt x="4679" y="3413"/>
                    </a:lnTo>
                    <a:cubicBezTo>
                      <a:pt x="4668" y="3877"/>
                      <a:pt x="4604" y="4321"/>
                      <a:pt x="4493" y="4719"/>
                    </a:cubicBezTo>
                    <a:cubicBezTo>
                      <a:pt x="4152" y="4581"/>
                      <a:pt x="3788" y="4501"/>
                      <a:pt x="3413" y="4484"/>
                    </a:cubicBezTo>
                    <a:lnTo>
                      <a:pt x="3413" y="3413"/>
                    </a:lnTo>
                    <a:close/>
                    <a:moveTo>
                      <a:pt x="5227" y="1032"/>
                    </a:moveTo>
                    <a:cubicBezTo>
                      <a:pt x="5056" y="1183"/>
                      <a:pt x="4869" y="1311"/>
                      <a:pt x="4672" y="1417"/>
                    </a:cubicBezTo>
                    <a:cubicBezTo>
                      <a:pt x="4621" y="1276"/>
                      <a:pt x="4564" y="1143"/>
                      <a:pt x="4500" y="1017"/>
                    </a:cubicBezTo>
                    <a:cubicBezTo>
                      <a:pt x="4373" y="767"/>
                      <a:pt x="4229" y="561"/>
                      <a:pt x="4071" y="404"/>
                    </a:cubicBezTo>
                    <a:cubicBezTo>
                      <a:pt x="4504" y="525"/>
                      <a:pt x="4897" y="743"/>
                      <a:pt x="5227" y="1032"/>
                    </a:cubicBezTo>
                    <a:close/>
                    <a:moveTo>
                      <a:pt x="3413" y="339"/>
                    </a:moveTo>
                    <a:cubicBezTo>
                      <a:pt x="3719" y="407"/>
                      <a:pt x="4007" y="688"/>
                      <a:pt x="4239" y="1147"/>
                    </a:cubicBezTo>
                    <a:cubicBezTo>
                      <a:pt x="4301" y="1271"/>
                      <a:pt x="4357" y="1403"/>
                      <a:pt x="4407" y="1543"/>
                    </a:cubicBezTo>
                    <a:cubicBezTo>
                      <a:pt x="4093" y="1672"/>
                      <a:pt x="3759" y="1748"/>
                      <a:pt x="3413" y="1765"/>
                    </a:cubicBezTo>
                    <a:lnTo>
                      <a:pt x="3413" y="339"/>
                    </a:lnTo>
                    <a:close/>
                    <a:moveTo>
                      <a:pt x="4495" y="1824"/>
                    </a:moveTo>
                    <a:cubicBezTo>
                      <a:pt x="4604" y="2219"/>
                      <a:pt x="4667" y="2660"/>
                      <a:pt x="4677" y="3121"/>
                    </a:cubicBezTo>
                    <a:lnTo>
                      <a:pt x="3413" y="3121"/>
                    </a:lnTo>
                    <a:lnTo>
                      <a:pt x="3413" y="2060"/>
                    </a:lnTo>
                    <a:cubicBezTo>
                      <a:pt x="3789" y="2043"/>
                      <a:pt x="4153" y="1961"/>
                      <a:pt x="4495" y="1824"/>
                    </a:cubicBezTo>
                    <a:close/>
                    <a:moveTo>
                      <a:pt x="3120" y="3120"/>
                    </a:moveTo>
                    <a:lnTo>
                      <a:pt x="1855" y="3120"/>
                    </a:lnTo>
                    <a:cubicBezTo>
                      <a:pt x="1865" y="2659"/>
                      <a:pt x="1928" y="2217"/>
                      <a:pt x="2037" y="1823"/>
                    </a:cubicBezTo>
                    <a:cubicBezTo>
                      <a:pt x="2379" y="1961"/>
                      <a:pt x="2744" y="2041"/>
                      <a:pt x="3119" y="2057"/>
                    </a:cubicBezTo>
                    <a:lnTo>
                      <a:pt x="3119" y="3120"/>
                    </a:lnTo>
                    <a:lnTo>
                      <a:pt x="3120" y="3120"/>
                    </a:lnTo>
                    <a:close/>
                    <a:moveTo>
                      <a:pt x="3121" y="339"/>
                    </a:moveTo>
                    <a:lnTo>
                      <a:pt x="3121" y="1765"/>
                    </a:lnTo>
                    <a:cubicBezTo>
                      <a:pt x="2776" y="1748"/>
                      <a:pt x="2440" y="1672"/>
                      <a:pt x="2128" y="1543"/>
                    </a:cubicBezTo>
                    <a:cubicBezTo>
                      <a:pt x="2177" y="1403"/>
                      <a:pt x="2233" y="1271"/>
                      <a:pt x="2296" y="1147"/>
                    </a:cubicBezTo>
                    <a:cubicBezTo>
                      <a:pt x="2528" y="688"/>
                      <a:pt x="2816" y="407"/>
                      <a:pt x="3121" y="339"/>
                    </a:cubicBezTo>
                    <a:close/>
                    <a:moveTo>
                      <a:pt x="2464" y="404"/>
                    </a:moveTo>
                    <a:cubicBezTo>
                      <a:pt x="2305" y="561"/>
                      <a:pt x="2161" y="768"/>
                      <a:pt x="2035" y="1017"/>
                    </a:cubicBezTo>
                    <a:cubicBezTo>
                      <a:pt x="1972" y="1143"/>
                      <a:pt x="1915" y="1276"/>
                      <a:pt x="1863" y="1417"/>
                    </a:cubicBezTo>
                    <a:cubicBezTo>
                      <a:pt x="1665" y="1311"/>
                      <a:pt x="1480" y="1183"/>
                      <a:pt x="1308" y="1032"/>
                    </a:cubicBezTo>
                    <a:cubicBezTo>
                      <a:pt x="1637" y="743"/>
                      <a:pt x="2031" y="525"/>
                      <a:pt x="2464" y="404"/>
                    </a:cubicBezTo>
                    <a:close/>
                    <a:moveTo>
                      <a:pt x="1097" y="1236"/>
                    </a:moveTo>
                    <a:cubicBezTo>
                      <a:pt x="1304" y="1420"/>
                      <a:pt x="1529" y="1575"/>
                      <a:pt x="1771" y="1700"/>
                    </a:cubicBezTo>
                    <a:cubicBezTo>
                      <a:pt x="1647" y="2132"/>
                      <a:pt x="1575" y="2616"/>
                      <a:pt x="1564" y="3120"/>
                    </a:cubicBezTo>
                    <a:lnTo>
                      <a:pt x="297" y="3120"/>
                    </a:lnTo>
                    <a:cubicBezTo>
                      <a:pt x="333" y="2393"/>
                      <a:pt x="631" y="1735"/>
                      <a:pt x="1097" y="1236"/>
                    </a:cubicBezTo>
                    <a:close/>
                    <a:moveTo>
                      <a:pt x="297" y="3413"/>
                    </a:moveTo>
                    <a:lnTo>
                      <a:pt x="1564" y="3413"/>
                    </a:lnTo>
                    <a:cubicBezTo>
                      <a:pt x="1576" y="3921"/>
                      <a:pt x="1648" y="4408"/>
                      <a:pt x="1773" y="4841"/>
                    </a:cubicBezTo>
                    <a:cubicBezTo>
                      <a:pt x="1533" y="4965"/>
                      <a:pt x="1308" y="5119"/>
                      <a:pt x="1103" y="5303"/>
                    </a:cubicBezTo>
                    <a:cubicBezTo>
                      <a:pt x="632" y="4803"/>
                      <a:pt x="333" y="4143"/>
                      <a:pt x="297" y="3413"/>
                    </a:cubicBezTo>
                    <a:close/>
                    <a:moveTo>
                      <a:pt x="1313" y="5507"/>
                    </a:moveTo>
                    <a:cubicBezTo>
                      <a:pt x="1484" y="5357"/>
                      <a:pt x="1669" y="5229"/>
                      <a:pt x="1865" y="5124"/>
                    </a:cubicBezTo>
                    <a:cubicBezTo>
                      <a:pt x="1916" y="5261"/>
                      <a:pt x="1972" y="5393"/>
                      <a:pt x="2035" y="5516"/>
                    </a:cubicBezTo>
                    <a:cubicBezTo>
                      <a:pt x="2161" y="5767"/>
                      <a:pt x="2305" y="5972"/>
                      <a:pt x="2464" y="6131"/>
                    </a:cubicBezTo>
                    <a:cubicBezTo>
                      <a:pt x="2033" y="6009"/>
                      <a:pt x="1641" y="5793"/>
                      <a:pt x="1313" y="5507"/>
                    </a:cubicBezTo>
                    <a:close/>
                    <a:moveTo>
                      <a:pt x="3121" y="6195"/>
                    </a:moveTo>
                    <a:cubicBezTo>
                      <a:pt x="2816" y="6127"/>
                      <a:pt x="2528" y="5845"/>
                      <a:pt x="2296" y="5387"/>
                    </a:cubicBezTo>
                    <a:cubicBezTo>
                      <a:pt x="2235" y="5265"/>
                      <a:pt x="2180" y="5136"/>
                      <a:pt x="2131" y="4999"/>
                    </a:cubicBezTo>
                    <a:cubicBezTo>
                      <a:pt x="2443" y="4869"/>
                      <a:pt x="2777" y="4793"/>
                      <a:pt x="3121" y="4777"/>
                    </a:cubicBezTo>
                    <a:lnTo>
                      <a:pt x="3121" y="6195"/>
                    </a:lnTo>
                    <a:close/>
                    <a:moveTo>
                      <a:pt x="2041" y="4719"/>
                    </a:moveTo>
                    <a:cubicBezTo>
                      <a:pt x="1931" y="4321"/>
                      <a:pt x="1867" y="3877"/>
                      <a:pt x="1856" y="3413"/>
                    </a:cubicBezTo>
                    <a:lnTo>
                      <a:pt x="3121" y="3413"/>
                    </a:lnTo>
                    <a:lnTo>
                      <a:pt x="3121" y="4484"/>
                    </a:lnTo>
                    <a:cubicBezTo>
                      <a:pt x="2747" y="4500"/>
                      <a:pt x="2383" y="4580"/>
                      <a:pt x="2041" y="4719"/>
                    </a:cubicBezTo>
                    <a:close/>
                    <a:moveTo>
                      <a:pt x="3415" y="6195"/>
                    </a:moveTo>
                    <a:lnTo>
                      <a:pt x="3415" y="4777"/>
                    </a:lnTo>
                    <a:cubicBezTo>
                      <a:pt x="3759" y="4795"/>
                      <a:pt x="4093" y="4869"/>
                      <a:pt x="4405" y="4999"/>
                    </a:cubicBezTo>
                    <a:cubicBezTo>
                      <a:pt x="4356" y="5136"/>
                      <a:pt x="4301" y="5265"/>
                      <a:pt x="4240" y="5387"/>
                    </a:cubicBezTo>
                    <a:cubicBezTo>
                      <a:pt x="4008" y="5845"/>
                      <a:pt x="3720" y="6127"/>
                      <a:pt x="3415" y="6195"/>
                    </a:cubicBezTo>
                    <a:close/>
                    <a:moveTo>
                      <a:pt x="4072" y="6129"/>
                    </a:moveTo>
                    <a:cubicBezTo>
                      <a:pt x="4231" y="5972"/>
                      <a:pt x="4375" y="5765"/>
                      <a:pt x="4501" y="5515"/>
                    </a:cubicBezTo>
                    <a:cubicBezTo>
                      <a:pt x="4564" y="5392"/>
                      <a:pt x="4620" y="5260"/>
                      <a:pt x="4671" y="5123"/>
                    </a:cubicBezTo>
                    <a:cubicBezTo>
                      <a:pt x="4867" y="5228"/>
                      <a:pt x="5052" y="5356"/>
                      <a:pt x="5223" y="5505"/>
                    </a:cubicBezTo>
                    <a:cubicBezTo>
                      <a:pt x="4895" y="5793"/>
                      <a:pt x="4503" y="6009"/>
                      <a:pt x="4072" y="6129"/>
                    </a:cubicBezTo>
                    <a:close/>
                    <a:moveTo>
                      <a:pt x="5435" y="5303"/>
                    </a:moveTo>
                    <a:cubicBezTo>
                      <a:pt x="5229" y="5120"/>
                      <a:pt x="5004" y="4965"/>
                      <a:pt x="4764" y="4841"/>
                    </a:cubicBezTo>
                    <a:cubicBezTo>
                      <a:pt x="4889" y="4408"/>
                      <a:pt x="4961" y="3920"/>
                      <a:pt x="4973" y="3413"/>
                    </a:cubicBezTo>
                    <a:lnTo>
                      <a:pt x="6240" y="3413"/>
                    </a:lnTo>
                    <a:cubicBezTo>
                      <a:pt x="6203" y="4143"/>
                      <a:pt x="5904" y="4803"/>
                      <a:pt x="5435" y="530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grpSp>
      <p:grpSp>
        <p:nvGrpSpPr>
          <p:cNvPr id="24" name="Group 23">
            <a:extLst>
              <a:ext uri="{FF2B5EF4-FFF2-40B4-BE49-F238E27FC236}">
                <a16:creationId xmlns:a16="http://schemas.microsoft.com/office/drawing/2014/main" id="{415E2F39-B4E4-446E-8FF1-298E3D4DA9BE}"/>
              </a:ext>
            </a:extLst>
          </p:cNvPr>
          <p:cNvGrpSpPr/>
          <p:nvPr/>
        </p:nvGrpSpPr>
        <p:grpSpPr>
          <a:xfrm>
            <a:off x="5776997" y="2007428"/>
            <a:ext cx="5738715" cy="1190726"/>
            <a:chOff x="5776997" y="2007428"/>
            <a:chExt cx="5738715" cy="1190726"/>
          </a:xfrm>
        </p:grpSpPr>
        <p:sp>
          <p:nvSpPr>
            <p:cNvPr id="46" name="Rectangle 45">
              <a:extLst>
                <a:ext uri="{FF2B5EF4-FFF2-40B4-BE49-F238E27FC236}">
                  <a16:creationId xmlns:a16="http://schemas.microsoft.com/office/drawing/2014/main" id="{804B7542-3B4F-45AF-86DD-28C5876910DC}"/>
                </a:ext>
              </a:extLst>
            </p:cNvPr>
            <p:cNvSpPr/>
            <p:nvPr/>
          </p:nvSpPr>
          <p:spPr>
            <a:xfrm>
              <a:off x="7395673" y="2619226"/>
              <a:ext cx="4120039" cy="400110"/>
            </a:xfrm>
            <a:prstGeom prst="rect">
              <a:avLst/>
            </a:prstGeom>
          </p:spPr>
          <p:txBody>
            <a:bodyPr wrap="none">
              <a:spAutoFit/>
            </a:bodyPr>
            <a:lstStyle/>
            <a:p>
              <a:pPr algn="ctr">
                <a:defRPr u="none"/>
              </a:pPr>
              <a:r>
                <a:rPr lang="en-US" sz="2000" dirty="0">
                  <a:solidFill>
                    <a:schemeClr val="bg1"/>
                  </a:solidFill>
                  <a:hlinkClick r:id="rId5">
                    <a:extLst>
                      <a:ext uri="{A12FA001-AC4F-418D-AE19-62706E023703}">
                        <ahyp:hlinkClr xmlns:ahyp="http://schemas.microsoft.com/office/drawing/2018/hyperlinkcolor" val="tx"/>
                      </a:ext>
                    </a:extLst>
                  </a:hlinkClick>
                </a:rPr>
                <a:t>https://github.com/AlphaWallet</a:t>
              </a:r>
              <a:endParaRPr lang="en-US" sz="2000" dirty="0">
                <a:solidFill>
                  <a:schemeClr val="bg1"/>
                </a:solidFill>
              </a:endParaRPr>
            </a:p>
          </p:txBody>
        </p:sp>
        <p:sp>
          <p:nvSpPr>
            <p:cNvPr id="48" name="Rectangle 47">
              <a:extLst>
                <a:ext uri="{FF2B5EF4-FFF2-40B4-BE49-F238E27FC236}">
                  <a16:creationId xmlns:a16="http://schemas.microsoft.com/office/drawing/2014/main" id="{925FAAB3-D341-4FFF-9353-58A68C1104A6}"/>
                </a:ext>
              </a:extLst>
            </p:cNvPr>
            <p:cNvSpPr/>
            <p:nvPr/>
          </p:nvSpPr>
          <p:spPr>
            <a:xfrm>
              <a:off x="7395673" y="2193263"/>
              <a:ext cx="1738108" cy="461665"/>
            </a:xfrm>
            <a:prstGeom prst="rect">
              <a:avLst/>
            </a:prstGeom>
          </p:spPr>
          <p:txBody>
            <a:bodyPr wrap="square">
              <a:spAutoFit/>
            </a:bodyPr>
            <a:lstStyle/>
            <a:p>
              <a:r>
                <a:rPr lang="en-US" sz="2400" b="1" dirty="0">
                  <a:solidFill>
                    <a:schemeClr val="bg1"/>
                  </a:solidFill>
                  <a:latin typeface="+mj-lt"/>
                </a:rPr>
                <a:t>GITHUB</a:t>
              </a:r>
            </a:p>
          </p:txBody>
        </p:sp>
        <p:grpSp>
          <p:nvGrpSpPr>
            <p:cNvPr id="59" name="Group 58">
              <a:extLst>
                <a:ext uri="{FF2B5EF4-FFF2-40B4-BE49-F238E27FC236}">
                  <a16:creationId xmlns:a16="http://schemas.microsoft.com/office/drawing/2014/main" id="{EC48A09C-F4D9-4C12-A607-A5BE810A8D71}"/>
                </a:ext>
              </a:extLst>
            </p:cNvPr>
            <p:cNvGrpSpPr/>
            <p:nvPr/>
          </p:nvGrpSpPr>
          <p:grpSpPr>
            <a:xfrm>
              <a:off x="5776997" y="2007428"/>
              <a:ext cx="1438052" cy="1190726"/>
              <a:chOff x="5127555" y="1993964"/>
              <a:chExt cx="1738109" cy="1439178"/>
            </a:xfrm>
          </p:grpSpPr>
          <p:sp>
            <p:nvSpPr>
              <p:cNvPr id="49" name="Rectangle: Rounded Corners 48">
                <a:extLst>
                  <a:ext uri="{FF2B5EF4-FFF2-40B4-BE49-F238E27FC236}">
                    <a16:creationId xmlns:a16="http://schemas.microsoft.com/office/drawing/2014/main" id="{7B7DDA91-601A-4942-91E3-4D633B17F0C7}"/>
                  </a:ext>
                </a:extLst>
              </p:cNvPr>
              <p:cNvSpPr/>
              <p:nvPr/>
            </p:nvSpPr>
            <p:spPr>
              <a:xfrm>
                <a:off x="5127555" y="1993964"/>
                <a:ext cx="1738109" cy="1439178"/>
              </a:xfrm>
              <a:prstGeom prst="roundRect">
                <a:avLst>
                  <a:gd name="adj" fmla="val 14954"/>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58" name="Graphic 6">
                <a:extLst>
                  <a:ext uri="{FF2B5EF4-FFF2-40B4-BE49-F238E27FC236}">
                    <a16:creationId xmlns:a16="http://schemas.microsoft.com/office/drawing/2014/main" id="{ECB2B6D6-67BA-4D96-8256-2206888F1196}"/>
                  </a:ext>
                </a:extLst>
              </p:cNvPr>
              <p:cNvSpPr/>
              <p:nvPr/>
            </p:nvSpPr>
            <p:spPr>
              <a:xfrm>
                <a:off x="5489562" y="2205398"/>
                <a:ext cx="1015951" cy="990155"/>
              </a:xfrm>
              <a:custGeom>
                <a:avLst/>
                <a:gdLst>
                  <a:gd name="connsiteX0" fmla="*/ 549965 w 1099930"/>
                  <a:gd name="connsiteY0" fmla="*/ 0 h 1072002"/>
                  <a:gd name="connsiteX1" fmla="*/ 0 w 1099930"/>
                  <a:gd name="connsiteY1" fmla="*/ 549965 h 1072002"/>
                  <a:gd name="connsiteX2" fmla="*/ 376039 w 1099930"/>
                  <a:gd name="connsiteY2" fmla="*/ 1071744 h 1072002"/>
                  <a:gd name="connsiteX3" fmla="*/ 413849 w 1099930"/>
                  <a:gd name="connsiteY3" fmla="*/ 1045621 h 1072002"/>
                  <a:gd name="connsiteX4" fmla="*/ 413161 w 1099930"/>
                  <a:gd name="connsiteY4" fmla="*/ 943190 h 1072002"/>
                  <a:gd name="connsiteX5" fmla="*/ 228235 w 1099930"/>
                  <a:gd name="connsiteY5" fmla="*/ 878569 h 1072002"/>
                  <a:gd name="connsiteX6" fmla="*/ 171864 w 1099930"/>
                  <a:gd name="connsiteY6" fmla="*/ 800887 h 1072002"/>
                  <a:gd name="connsiteX7" fmla="*/ 171177 w 1099930"/>
                  <a:gd name="connsiteY7" fmla="*/ 764451 h 1072002"/>
                  <a:gd name="connsiteX8" fmla="*/ 255734 w 1099930"/>
                  <a:gd name="connsiteY8" fmla="*/ 820823 h 1072002"/>
                  <a:gd name="connsiteX9" fmla="*/ 415911 w 1099930"/>
                  <a:gd name="connsiteY9" fmla="*/ 866195 h 1072002"/>
                  <a:gd name="connsiteX10" fmla="*/ 450971 w 1099930"/>
                  <a:gd name="connsiteY10" fmla="*/ 792637 h 1072002"/>
                  <a:gd name="connsiteX11" fmla="*/ 200737 w 1099930"/>
                  <a:gd name="connsiteY11" fmla="*/ 521092 h 1072002"/>
                  <a:gd name="connsiteX12" fmla="*/ 257109 w 1099930"/>
                  <a:gd name="connsiteY12" fmla="*/ 373289 h 1072002"/>
                  <a:gd name="connsiteX13" fmla="*/ 262608 w 1099930"/>
                  <a:gd name="connsiteY13" fmla="*/ 227548 h 1072002"/>
                  <a:gd name="connsiteX14" fmla="*/ 413849 w 1099930"/>
                  <a:gd name="connsiteY14" fmla="*/ 283919 h 1072002"/>
                  <a:gd name="connsiteX15" fmla="*/ 551340 w 1099930"/>
                  <a:gd name="connsiteY15" fmla="*/ 265358 h 1072002"/>
                  <a:gd name="connsiteX16" fmla="*/ 688831 w 1099930"/>
                  <a:gd name="connsiteY16" fmla="*/ 283919 h 1072002"/>
                  <a:gd name="connsiteX17" fmla="*/ 840072 w 1099930"/>
                  <a:gd name="connsiteY17" fmla="*/ 227548 h 1072002"/>
                  <a:gd name="connsiteX18" fmla="*/ 845571 w 1099930"/>
                  <a:gd name="connsiteY18" fmla="*/ 373289 h 1072002"/>
                  <a:gd name="connsiteX19" fmla="*/ 901943 w 1099930"/>
                  <a:gd name="connsiteY19" fmla="*/ 521092 h 1072002"/>
                  <a:gd name="connsiteX20" fmla="*/ 651021 w 1099930"/>
                  <a:gd name="connsiteY20" fmla="*/ 792637 h 1072002"/>
                  <a:gd name="connsiteX21" fmla="*/ 688144 w 1099930"/>
                  <a:gd name="connsiteY21" fmla="*/ 894381 h 1072002"/>
                  <a:gd name="connsiteX22" fmla="*/ 687456 w 1099930"/>
                  <a:gd name="connsiteY22" fmla="*/ 1045621 h 1072002"/>
                  <a:gd name="connsiteX23" fmla="*/ 725266 w 1099930"/>
                  <a:gd name="connsiteY23" fmla="*/ 1071744 h 1072002"/>
                  <a:gd name="connsiteX24" fmla="*/ 1099930 w 1099930"/>
                  <a:gd name="connsiteY24" fmla="*/ 549965 h 1072002"/>
                  <a:gd name="connsiteX25" fmla="*/ 549965 w 1099930"/>
                  <a:gd name="connsiteY25" fmla="*/ 0 h 107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99930" h="1072002">
                    <a:moveTo>
                      <a:pt x="549965" y="0"/>
                    </a:moveTo>
                    <a:cubicBezTo>
                      <a:pt x="246109" y="0"/>
                      <a:pt x="0" y="246109"/>
                      <a:pt x="0" y="549965"/>
                    </a:cubicBezTo>
                    <a:cubicBezTo>
                      <a:pt x="0" y="793325"/>
                      <a:pt x="157427" y="998874"/>
                      <a:pt x="376039" y="1071744"/>
                    </a:cubicBezTo>
                    <a:cubicBezTo>
                      <a:pt x="403537" y="1076557"/>
                      <a:pt x="413849" y="1060058"/>
                      <a:pt x="413849" y="1045621"/>
                    </a:cubicBezTo>
                    <a:cubicBezTo>
                      <a:pt x="413849" y="1032559"/>
                      <a:pt x="413161" y="989250"/>
                      <a:pt x="413161" y="943190"/>
                    </a:cubicBezTo>
                    <a:cubicBezTo>
                      <a:pt x="274983" y="968626"/>
                      <a:pt x="239235" y="909505"/>
                      <a:pt x="228235" y="878569"/>
                    </a:cubicBezTo>
                    <a:cubicBezTo>
                      <a:pt x="222048" y="862758"/>
                      <a:pt x="195238" y="813948"/>
                      <a:pt x="171864" y="800887"/>
                    </a:cubicBezTo>
                    <a:cubicBezTo>
                      <a:pt x="152615" y="790575"/>
                      <a:pt x="125117" y="765139"/>
                      <a:pt x="171177" y="764451"/>
                    </a:cubicBezTo>
                    <a:cubicBezTo>
                      <a:pt x="214486" y="763764"/>
                      <a:pt x="245422" y="804324"/>
                      <a:pt x="255734" y="820823"/>
                    </a:cubicBezTo>
                    <a:cubicBezTo>
                      <a:pt x="305231" y="904005"/>
                      <a:pt x="384288" y="880632"/>
                      <a:pt x="415911" y="866195"/>
                    </a:cubicBezTo>
                    <a:cubicBezTo>
                      <a:pt x="420723" y="830447"/>
                      <a:pt x="435160" y="806386"/>
                      <a:pt x="450971" y="792637"/>
                    </a:cubicBezTo>
                    <a:cubicBezTo>
                      <a:pt x="328604" y="778888"/>
                      <a:pt x="200737" y="731454"/>
                      <a:pt x="200737" y="521092"/>
                    </a:cubicBezTo>
                    <a:cubicBezTo>
                      <a:pt x="200737" y="461283"/>
                      <a:pt x="222048" y="411786"/>
                      <a:pt x="257109" y="373289"/>
                    </a:cubicBezTo>
                    <a:cubicBezTo>
                      <a:pt x="251609" y="359540"/>
                      <a:pt x="232360" y="303168"/>
                      <a:pt x="262608" y="227548"/>
                    </a:cubicBezTo>
                    <a:cubicBezTo>
                      <a:pt x="262608" y="227548"/>
                      <a:pt x="308668" y="213111"/>
                      <a:pt x="413849" y="283919"/>
                    </a:cubicBezTo>
                    <a:cubicBezTo>
                      <a:pt x="457846" y="271545"/>
                      <a:pt x="504593" y="265358"/>
                      <a:pt x="551340" y="265358"/>
                    </a:cubicBezTo>
                    <a:cubicBezTo>
                      <a:pt x="598087" y="265358"/>
                      <a:pt x="644834" y="271545"/>
                      <a:pt x="688831" y="283919"/>
                    </a:cubicBezTo>
                    <a:cubicBezTo>
                      <a:pt x="794012" y="212424"/>
                      <a:pt x="840072" y="227548"/>
                      <a:pt x="840072" y="227548"/>
                    </a:cubicBezTo>
                    <a:cubicBezTo>
                      <a:pt x="870320" y="303168"/>
                      <a:pt x="851071" y="359540"/>
                      <a:pt x="845571" y="373289"/>
                    </a:cubicBezTo>
                    <a:cubicBezTo>
                      <a:pt x="880632" y="411786"/>
                      <a:pt x="901943" y="460596"/>
                      <a:pt x="901943" y="521092"/>
                    </a:cubicBezTo>
                    <a:cubicBezTo>
                      <a:pt x="901943" y="732141"/>
                      <a:pt x="773388" y="778888"/>
                      <a:pt x="651021" y="792637"/>
                    </a:cubicBezTo>
                    <a:cubicBezTo>
                      <a:pt x="670957" y="809823"/>
                      <a:pt x="688144" y="842821"/>
                      <a:pt x="688144" y="894381"/>
                    </a:cubicBezTo>
                    <a:cubicBezTo>
                      <a:pt x="688144" y="967938"/>
                      <a:pt x="687456" y="1027060"/>
                      <a:pt x="687456" y="1045621"/>
                    </a:cubicBezTo>
                    <a:cubicBezTo>
                      <a:pt x="687456" y="1060058"/>
                      <a:pt x="697768" y="1077244"/>
                      <a:pt x="725266" y="1071744"/>
                    </a:cubicBezTo>
                    <a:cubicBezTo>
                      <a:pt x="942503" y="998874"/>
                      <a:pt x="1099930" y="792637"/>
                      <a:pt x="1099930" y="549965"/>
                    </a:cubicBezTo>
                    <a:cubicBezTo>
                      <a:pt x="1099930" y="246109"/>
                      <a:pt x="853821" y="0"/>
                      <a:pt x="549965" y="0"/>
                    </a:cubicBezTo>
                    <a:close/>
                  </a:path>
                </a:pathLst>
              </a:custGeom>
              <a:noFill/>
              <a:ln w="38100" cap="flat">
                <a:solidFill>
                  <a:schemeClr val="bg1"/>
                </a:solidFill>
                <a:prstDash val="solid"/>
                <a:miter/>
              </a:ln>
            </p:spPr>
            <p:txBody>
              <a:bodyPr rtlCol="0" anchor="ctr"/>
              <a:lstStyle/>
              <a:p>
                <a:endParaRPr lang="en-US"/>
              </a:p>
            </p:txBody>
          </p:sp>
        </p:grpSp>
      </p:grpSp>
      <p:grpSp>
        <p:nvGrpSpPr>
          <p:cNvPr id="38" name="Group 37">
            <a:extLst>
              <a:ext uri="{FF2B5EF4-FFF2-40B4-BE49-F238E27FC236}">
                <a16:creationId xmlns:a16="http://schemas.microsoft.com/office/drawing/2014/main" id="{3F129624-5254-4F5F-9179-278010603C42}"/>
              </a:ext>
            </a:extLst>
          </p:cNvPr>
          <p:cNvGrpSpPr/>
          <p:nvPr/>
        </p:nvGrpSpPr>
        <p:grpSpPr>
          <a:xfrm>
            <a:off x="540824" y="3931997"/>
            <a:ext cx="10805156" cy="1190726"/>
            <a:chOff x="540824" y="3931997"/>
            <a:chExt cx="10805156" cy="1190726"/>
          </a:xfrm>
        </p:grpSpPr>
        <p:sp>
          <p:nvSpPr>
            <p:cNvPr id="27" name="Rectangle 26">
              <a:extLst>
                <a:ext uri="{FF2B5EF4-FFF2-40B4-BE49-F238E27FC236}">
                  <a16:creationId xmlns:a16="http://schemas.microsoft.com/office/drawing/2014/main" id="{8791FF5D-5893-42D8-B3C6-C7603E2EE560}"/>
                </a:ext>
              </a:extLst>
            </p:cNvPr>
            <p:cNvSpPr/>
            <p:nvPr/>
          </p:nvSpPr>
          <p:spPr>
            <a:xfrm>
              <a:off x="2096766" y="4085174"/>
              <a:ext cx="2960656" cy="461665"/>
            </a:xfrm>
            <a:prstGeom prst="rect">
              <a:avLst/>
            </a:prstGeom>
          </p:spPr>
          <p:txBody>
            <a:bodyPr wrap="square">
              <a:spAutoFit/>
            </a:bodyPr>
            <a:lstStyle/>
            <a:p>
              <a:r>
                <a:rPr lang="en-US" sz="2400" b="1" dirty="0">
                  <a:solidFill>
                    <a:schemeClr val="bg1"/>
                  </a:solidFill>
                  <a:latin typeface="+mj-lt"/>
                </a:rPr>
                <a:t>VICTOR ZHANG</a:t>
              </a:r>
            </a:p>
          </p:txBody>
        </p:sp>
        <p:sp>
          <p:nvSpPr>
            <p:cNvPr id="4" name="Rectangle 3">
              <a:extLst>
                <a:ext uri="{FF2B5EF4-FFF2-40B4-BE49-F238E27FC236}">
                  <a16:creationId xmlns:a16="http://schemas.microsoft.com/office/drawing/2014/main" id="{89A0ED36-831D-418F-9CFA-FECFF0233989}"/>
                </a:ext>
              </a:extLst>
            </p:cNvPr>
            <p:cNvSpPr/>
            <p:nvPr/>
          </p:nvSpPr>
          <p:spPr>
            <a:xfrm>
              <a:off x="7013861" y="4651457"/>
              <a:ext cx="2015295" cy="400110"/>
            </a:xfrm>
            <a:prstGeom prst="rect">
              <a:avLst/>
            </a:prstGeom>
          </p:spPr>
          <p:txBody>
            <a:bodyPr wrap="none">
              <a:spAutoFit/>
            </a:bodyPr>
            <a:lstStyle/>
            <a:p>
              <a:r>
                <a:rPr lang="en-AU" sz="2000" dirty="0">
                  <a:solidFill>
                    <a:schemeClr val="bg1"/>
                  </a:solidFill>
                </a:rPr>
                <a:t>+61 426 101 860</a:t>
              </a:r>
            </a:p>
          </p:txBody>
        </p:sp>
        <p:grpSp>
          <p:nvGrpSpPr>
            <p:cNvPr id="15" name="Group 14">
              <a:extLst>
                <a:ext uri="{FF2B5EF4-FFF2-40B4-BE49-F238E27FC236}">
                  <a16:creationId xmlns:a16="http://schemas.microsoft.com/office/drawing/2014/main" id="{A5EEEFC6-6E6C-421F-8D6A-FB4127E1BAF6}"/>
                </a:ext>
              </a:extLst>
            </p:cNvPr>
            <p:cNvGrpSpPr/>
            <p:nvPr/>
          </p:nvGrpSpPr>
          <p:grpSpPr>
            <a:xfrm>
              <a:off x="540824" y="3931997"/>
              <a:ext cx="1438052" cy="1190726"/>
              <a:chOff x="540824" y="3790479"/>
              <a:chExt cx="1438052" cy="1190726"/>
            </a:xfrm>
          </p:grpSpPr>
          <p:sp>
            <p:nvSpPr>
              <p:cNvPr id="29" name="Rectangle: Rounded Corners 28">
                <a:extLst>
                  <a:ext uri="{FF2B5EF4-FFF2-40B4-BE49-F238E27FC236}">
                    <a16:creationId xmlns:a16="http://schemas.microsoft.com/office/drawing/2014/main" id="{78A9294A-434A-41F5-84CE-27F056CB2F6E}"/>
                  </a:ext>
                </a:extLst>
              </p:cNvPr>
              <p:cNvSpPr/>
              <p:nvPr/>
            </p:nvSpPr>
            <p:spPr>
              <a:xfrm>
                <a:off x="540824" y="3790479"/>
                <a:ext cx="1438052" cy="1190726"/>
              </a:xfrm>
              <a:prstGeom prst="roundRect">
                <a:avLst>
                  <a:gd name="adj" fmla="val 14954"/>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42" name="Graphic 5">
                <a:extLst>
                  <a:ext uri="{FF2B5EF4-FFF2-40B4-BE49-F238E27FC236}">
                    <a16:creationId xmlns:a16="http://schemas.microsoft.com/office/drawing/2014/main" id="{AB859E46-CB1C-47CD-ABD7-D4D660E57C95}"/>
                  </a:ext>
                </a:extLst>
              </p:cNvPr>
              <p:cNvGrpSpPr/>
              <p:nvPr/>
            </p:nvGrpSpPr>
            <p:grpSpPr>
              <a:xfrm>
                <a:off x="813855" y="4096678"/>
                <a:ext cx="917397" cy="609209"/>
                <a:chOff x="450950" y="5433360"/>
                <a:chExt cx="1700584" cy="1129294"/>
              </a:xfrm>
              <a:solidFill>
                <a:schemeClr val="bg1"/>
              </a:solidFill>
            </p:grpSpPr>
            <p:sp>
              <p:nvSpPr>
                <p:cNvPr id="43" name="Freeform: Shape 42">
                  <a:extLst>
                    <a:ext uri="{FF2B5EF4-FFF2-40B4-BE49-F238E27FC236}">
                      <a16:creationId xmlns:a16="http://schemas.microsoft.com/office/drawing/2014/main" id="{8D8D10D5-47F6-4341-AFCD-EFD4C7398A14}"/>
                    </a:ext>
                  </a:extLst>
                </p:cNvPr>
                <p:cNvSpPr/>
                <p:nvPr/>
              </p:nvSpPr>
              <p:spPr>
                <a:xfrm>
                  <a:off x="1400886" y="5831934"/>
                  <a:ext cx="66429" cy="66429"/>
                </a:xfrm>
                <a:custGeom>
                  <a:avLst/>
                  <a:gdLst>
                    <a:gd name="connsiteX0" fmla="*/ 33215 w 66429"/>
                    <a:gd name="connsiteY0" fmla="*/ 66429 h 66429"/>
                    <a:gd name="connsiteX1" fmla="*/ 66429 w 66429"/>
                    <a:gd name="connsiteY1" fmla="*/ 33215 h 66429"/>
                    <a:gd name="connsiteX2" fmla="*/ 33215 w 66429"/>
                    <a:gd name="connsiteY2" fmla="*/ 0 h 66429"/>
                    <a:gd name="connsiteX3" fmla="*/ 0 w 66429"/>
                    <a:gd name="connsiteY3" fmla="*/ 33215 h 66429"/>
                    <a:gd name="connsiteX4" fmla="*/ 33215 w 66429"/>
                    <a:gd name="connsiteY4" fmla="*/ 66429 h 66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29" h="66429">
                      <a:moveTo>
                        <a:pt x="33215" y="66429"/>
                      </a:moveTo>
                      <a:cubicBezTo>
                        <a:pt x="51547" y="66429"/>
                        <a:pt x="66429" y="51547"/>
                        <a:pt x="66429" y="33215"/>
                      </a:cubicBezTo>
                      <a:cubicBezTo>
                        <a:pt x="66429" y="14882"/>
                        <a:pt x="51547" y="0"/>
                        <a:pt x="33215" y="0"/>
                      </a:cubicBezTo>
                      <a:cubicBezTo>
                        <a:pt x="14882" y="0"/>
                        <a:pt x="0" y="14882"/>
                        <a:pt x="0" y="33215"/>
                      </a:cubicBezTo>
                      <a:cubicBezTo>
                        <a:pt x="0" y="51547"/>
                        <a:pt x="14882" y="66429"/>
                        <a:pt x="33215" y="66429"/>
                      </a:cubicBezTo>
                      <a:close/>
                    </a:path>
                  </a:pathLst>
                </a:custGeom>
                <a:grpFill/>
                <a:ln w="3311"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39AA76CC-CB99-494A-BE46-77E62A180718}"/>
                    </a:ext>
                  </a:extLst>
                </p:cNvPr>
                <p:cNvSpPr/>
                <p:nvPr/>
              </p:nvSpPr>
              <p:spPr>
                <a:xfrm>
                  <a:off x="1400886" y="6031222"/>
                  <a:ext cx="66429" cy="66429"/>
                </a:xfrm>
                <a:custGeom>
                  <a:avLst/>
                  <a:gdLst>
                    <a:gd name="connsiteX0" fmla="*/ 33215 w 66429"/>
                    <a:gd name="connsiteY0" fmla="*/ 66429 h 66429"/>
                    <a:gd name="connsiteX1" fmla="*/ 66429 w 66429"/>
                    <a:gd name="connsiteY1" fmla="*/ 33215 h 66429"/>
                    <a:gd name="connsiteX2" fmla="*/ 33215 w 66429"/>
                    <a:gd name="connsiteY2" fmla="*/ 0 h 66429"/>
                    <a:gd name="connsiteX3" fmla="*/ 0 w 66429"/>
                    <a:gd name="connsiteY3" fmla="*/ 33215 h 66429"/>
                    <a:gd name="connsiteX4" fmla="*/ 33215 w 66429"/>
                    <a:gd name="connsiteY4" fmla="*/ 66429 h 664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29" h="66429">
                      <a:moveTo>
                        <a:pt x="33215" y="66429"/>
                      </a:moveTo>
                      <a:cubicBezTo>
                        <a:pt x="51547" y="66429"/>
                        <a:pt x="66429" y="51547"/>
                        <a:pt x="66429" y="33215"/>
                      </a:cubicBezTo>
                      <a:cubicBezTo>
                        <a:pt x="66429" y="14882"/>
                        <a:pt x="51547" y="0"/>
                        <a:pt x="33215" y="0"/>
                      </a:cubicBezTo>
                      <a:cubicBezTo>
                        <a:pt x="14882" y="0"/>
                        <a:pt x="0" y="14882"/>
                        <a:pt x="0" y="33215"/>
                      </a:cubicBezTo>
                      <a:cubicBezTo>
                        <a:pt x="0" y="51547"/>
                        <a:pt x="14882" y="66429"/>
                        <a:pt x="33215" y="66429"/>
                      </a:cubicBezTo>
                      <a:close/>
                    </a:path>
                  </a:pathLst>
                </a:custGeom>
                <a:grpFill/>
                <a:ln w="3311"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9A468B0B-8F8B-4FCC-8A4C-59498351885A}"/>
                    </a:ext>
                  </a:extLst>
                </p:cNvPr>
                <p:cNvSpPr/>
                <p:nvPr/>
              </p:nvSpPr>
              <p:spPr>
                <a:xfrm>
                  <a:off x="450950" y="5433360"/>
                  <a:ext cx="1700584" cy="1129294"/>
                </a:xfrm>
                <a:custGeom>
                  <a:avLst/>
                  <a:gdLst>
                    <a:gd name="connsiteX0" fmla="*/ 1667370 w 1700584"/>
                    <a:gd name="connsiteY0" fmla="*/ 0 h 1129294"/>
                    <a:gd name="connsiteX1" fmla="*/ 1381725 w 1700584"/>
                    <a:gd name="connsiteY1" fmla="*/ 0 h 1129294"/>
                    <a:gd name="connsiteX2" fmla="*/ 1348510 w 1700584"/>
                    <a:gd name="connsiteY2" fmla="*/ 33215 h 1129294"/>
                    <a:gd name="connsiteX3" fmla="*/ 1248866 w 1700584"/>
                    <a:gd name="connsiteY3" fmla="*/ 132858 h 1129294"/>
                    <a:gd name="connsiteX4" fmla="*/ 1149223 w 1700584"/>
                    <a:gd name="connsiteY4" fmla="*/ 33215 h 1129294"/>
                    <a:gd name="connsiteX5" fmla="*/ 1116008 w 1700584"/>
                    <a:gd name="connsiteY5" fmla="*/ 0 h 1129294"/>
                    <a:gd name="connsiteX6" fmla="*/ 584576 w 1700584"/>
                    <a:gd name="connsiteY6" fmla="*/ 0 h 1129294"/>
                    <a:gd name="connsiteX7" fmla="*/ 551361 w 1700584"/>
                    <a:gd name="connsiteY7" fmla="*/ 33215 h 1129294"/>
                    <a:gd name="connsiteX8" fmla="*/ 451718 w 1700584"/>
                    <a:gd name="connsiteY8" fmla="*/ 132858 h 1129294"/>
                    <a:gd name="connsiteX9" fmla="*/ 352074 w 1700584"/>
                    <a:gd name="connsiteY9" fmla="*/ 33215 h 1129294"/>
                    <a:gd name="connsiteX10" fmla="*/ 318860 w 1700584"/>
                    <a:gd name="connsiteY10" fmla="*/ 0 h 1129294"/>
                    <a:gd name="connsiteX11" fmla="*/ 33215 w 1700584"/>
                    <a:gd name="connsiteY11" fmla="*/ 0 h 1129294"/>
                    <a:gd name="connsiteX12" fmla="*/ 0 w 1700584"/>
                    <a:gd name="connsiteY12" fmla="*/ 33215 h 1129294"/>
                    <a:gd name="connsiteX13" fmla="*/ 0 w 1700584"/>
                    <a:gd name="connsiteY13" fmla="*/ 1096080 h 1129294"/>
                    <a:gd name="connsiteX14" fmla="*/ 33215 w 1700584"/>
                    <a:gd name="connsiteY14" fmla="*/ 1129294 h 1129294"/>
                    <a:gd name="connsiteX15" fmla="*/ 1667370 w 1700584"/>
                    <a:gd name="connsiteY15" fmla="*/ 1129294 h 1129294"/>
                    <a:gd name="connsiteX16" fmla="*/ 1700584 w 1700584"/>
                    <a:gd name="connsiteY16" fmla="*/ 1096080 h 1129294"/>
                    <a:gd name="connsiteX17" fmla="*/ 1700584 w 1700584"/>
                    <a:gd name="connsiteY17" fmla="*/ 33215 h 1129294"/>
                    <a:gd name="connsiteX18" fmla="*/ 1667370 w 1700584"/>
                    <a:gd name="connsiteY18" fmla="*/ 0 h 1129294"/>
                    <a:gd name="connsiteX19" fmla="*/ 1634155 w 1700584"/>
                    <a:gd name="connsiteY19" fmla="*/ 1062865 h 1129294"/>
                    <a:gd name="connsiteX20" fmla="*/ 66429 w 1700584"/>
                    <a:gd name="connsiteY20" fmla="*/ 1062865 h 1129294"/>
                    <a:gd name="connsiteX21" fmla="*/ 66429 w 1700584"/>
                    <a:gd name="connsiteY21" fmla="*/ 66429 h 1129294"/>
                    <a:gd name="connsiteX22" fmla="*/ 288979 w 1700584"/>
                    <a:gd name="connsiteY22" fmla="*/ 66429 h 1129294"/>
                    <a:gd name="connsiteX23" fmla="*/ 451718 w 1700584"/>
                    <a:gd name="connsiteY23" fmla="*/ 199287 h 1129294"/>
                    <a:gd name="connsiteX24" fmla="*/ 614456 w 1700584"/>
                    <a:gd name="connsiteY24" fmla="*/ 66429 h 1129294"/>
                    <a:gd name="connsiteX25" fmla="*/ 1086128 w 1700584"/>
                    <a:gd name="connsiteY25" fmla="*/ 66429 h 1129294"/>
                    <a:gd name="connsiteX26" fmla="*/ 1248866 w 1700584"/>
                    <a:gd name="connsiteY26" fmla="*/ 199287 h 1129294"/>
                    <a:gd name="connsiteX27" fmla="*/ 1411605 w 1700584"/>
                    <a:gd name="connsiteY27" fmla="*/ 66429 h 1129294"/>
                    <a:gd name="connsiteX28" fmla="*/ 1634155 w 1700584"/>
                    <a:gd name="connsiteY28" fmla="*/ 66429 h 1129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00584" h="1129294">
                      <a:moveTo>
                        <a:pt x="1667370" y="0"/>
                      </a:moveTo>
                      <a:lnTo>
                        <a:pt x="1381725" y="0"/>
                      </a:lnTo>
                      <a:cubicBezTo>
                        <a:pt x="1363379" y="0"/>
                        <a:pt x="1348510" y="14869"/>
                        <a:pt x="1348510" y="33215"/>
                      </a:cubicBezTo>
                      <a:cubicBezTo>
                        <a:pt x="1348510" y="88161"/>
                        <a:pt x="1303813" y="132858"/>
                        <a:pt x="1248866" y="132858"/>
                      </a:cubicBezTo>
                      <a:cubicBezTo>
                        <a:pt x="1193920" y="132858"/>
                        <a:pt x="1149223" y="88161"/>
                        <a:pt x="1149223" y="33215"/>
                      </a:cubicBezTo>
                      <a:cubicBezTo>
                        <a:pt x="1149223" y="14869"/>
                        <a:pt x="1134354" y="0"/>
                        <a:pt x="1116008" y="0"/>
                      </a:cubicBezTo>
                      <a:lnTo>
                        <a:pt x="584576" y="0"/>
                      </a:lnTo>
                      <a:cubicBezTo>
                        <a:pt x="566230" y="0"/>
                        <a:pt x="551361" y="14869"/>
                        <a:pt x="551361" y="33215"/>
                      </a:cubicBezTo>
                      <a:cubicBezTo>
                        <a:pt x="551361" y="88161"/>
                        <a:pt x="506664" y="132858"/>
                        <a:pt x="451718" y="132858"/>
                      </a:cubicBezTo>
                      <a:cubicBezTo>
                        <a:pt x="396771" y="132858"/>
                        <a:pt x="352074" y="88161"/>
                        <a:pt x="352074" y="33215"/>
                      </a:cubicBezTo>
                      <a:cubicBezTo>
                        <a:pt x="352074" y="14869"/>
                        <a:pt x="337205" y="0"/>
                        <a:pt x="318860" y="0"/>
                      </a:cubicBezTo>
                      <a:lnTo>
                        <a:pt x="33215" y="0"/>
                      </a:lnTo>
                      <a:cubicBezTo>
                        <a:pt x="14869" y="0"/>
                        <a:pt x="0" y="14869"/>
                        <a:pt x="0" y="33215"/>
                      </a:cubicBezTo>
                      <a:lnTo>
                        <a:pt x="0" y="1096080"/>
                      </a:lnTo>
                      <a:cubicBezTo>
                        <a:pt x="0" y="1114425"/>
                        <a:pt x="14869" y="1129294"/>
                        <a:pt x="33215" y="1129294"/>
                      </a:cubicBezTo>
                      <a:lnTo>
                        <a:pt x="1667370" y="1129294"/>
                      </a:lnTo>
                      <a:cubicBezTo>
                        <a:pt x="1685715" y="1129294"/>
                        <a:pt x="1700584" y="1114425"/>
                        <a:pt x="1700584" y="1096080"/>
                      </a:cubicBezTo>
                      <a:lnTo>
                        <a:pt x="1700584" y="33215"/>
                      </a:lnTo>
                      <a:cubicBezTo>
                        <a:pt x="1700584" y="14869"/>
                        <a:pt x="1685715" y="0"/>
                        <a:pt x="1667370" y="0"/>
                      </a:cubicBezTo>
                      <a:close/>
                      <a:moveTo>
                        <a:pt x="1634155" y="1062865"/>
                      </a:moveTo>
                      <a:lnTo>
                        <a:pt x="66429" y="1062865"/>
                      </a:lnTo>
                      <a:lnTo>
                        <a:pt x="66429" y="66429"/>
                      </a:lnTo>
                      <a:lnTo>
                        <a:pt x="288979" y="66429"/>
                      </a:lnTo>
                      <a:cubicBezTo>
                        <a:pt x="304406" y="142135"/>
                        <a:pt x="371523" y="199287"/>
                        <a:pt x="451718" y="199287"/>
                      </a:cubicBezTo>
                      <a:cubicBezTo>
                        <a:pt x="531913" y="199287"/>
                        <a:pt x="599016" y="142135"/>
                        <a:pt x="614456" y="66429"/>
                      </a:cubicBezTo>
                      <a:lnTo>
                        <a:pt x="1086128" y="66429"/>
                      </a:lnTo>
                      <a:cubicBezTo>
                        <a:pt x="1101568" y="142135"/>
                        <a:pt x="1168672" y="199287"/>
                        <a:pt x="1248866" y="199287"/>
                      </a:cubicBezTo>
                      <a:cubicBezTo>
                        <a:pt x="1329061" y="199287"/>
                        <a:pt x="1396178" y="142135"/>
                        <a:pt x="1411605" y="66429"/>
                      </a:cubicBezTo>
                      <a:lnTo>
                        <a:pt x="1634155" y="66429"/>
                      </a:lnTo>
                      <a:close/>
                    </a:path>
                  </a:pathLst>
                </a:custGeom>
                <a:grpFill/>
                <a:ln w="3311"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3A0D7484-E787-48D7-885D-7FE90AD7EE29}"/>
                    </a:ext>
                  </a:extLst>
                </p:cNvPr>
                <p:cNvSpPr/>
                <p:nvPr/>
              </p:nvSpPr>
              <p:spPr>
                <a:xfrm>
                  <a:off x="670166" y="5765505"/>
                  <a:ext cx="531433" cy="597862"/>
                </a:xfrm>
                <a:custGeom>
                  <a:avLst/>
                  <a:gdLst>
                    <a:gd name="connsiteX0" fmla="*/ 376375 w 531432"/>
                    <a:gd name="connsiteY0" fmla="*/ 289771 h 597861"/>
                    <a:gd name="connsiteX1" fmla="*/ 431789 w 531432"/>
                    <a:gd name="connsiteY1" fmla="*/ 166073 h 597861"/>
                    <a:gd name="connsiteX2" fmla="*/ 265716 w 531432"/>
                    <a:gd name="connsiteY2" fmla="*/ 0 h 597861"/>
                    <a:gd name="connsiteX3" fmla="*/ 99644 w 531432"/>
                    <a:gd name="connsiteY3" fmla="*/ 166073 h 597861"/>
                    <a:gd name="connsiteX4" fmla="*/ 155187 w 531432"/>
                    <a:gd name="connsiteY4" fmla="*/ 289888 h 597861"/>
                    <a:gd name="connsiteX5" fmla="*/ 0 w 531432"/>
                    <a:gd name="connsiteY5" fmla="*/ 531433 h 597861"/>
                    <a:gd name="connsiteX6" fmla="*/ 0 w 531432"/>
                    <a:gd name="connsiteY6" fmla="*/ 564647 h 597861"/>
                    <a:gd name="connsiteX7" fmla="*/ 33215 w 531432"/>
                    <a:gd name="connsiteY7" fmla="*/ 597862 h 597861"/>
                    <a:gd name="connsiteX8" fmla="*/ 498218 w 531432"/>
                    <a:gd name="connsiteY8" fmla="*/ 597862 h 597861"/>
                    <a:gd name="connsiteX9" fmla="*/ 531433 w 531432"/>
                    <a:gd name="connsiteY9" fmla="*/ 564647 h 597861"/>
                    <a:gd name="connsiteX10" fmla="*/ 531433 w 531432"/>
                    <a:gd name="connsiteY10" fmla="*/ 531433 h 597861"/>
                    <a:gd name="connsiteX11" fmla="*/ 376375 w 531432"/>
                    <a:gd name="connsiteY11" fmla="*/ 289771 h 597861"/>
                    <a:gd name="connsiteX12" fmla="*/ 166073 w 531432"/>
                    <a:gd name="connsiteY12" fmla="*/ 166073 h 597861"/>
                    <a:gd name="connsiteX13" fmla="*/ 265716 w 531432"/>
                    <a:gd name="connsiteY13" fmla="*/ 66429 h 597861"/>
                    <a:gd name="connsiteX14" fmla="*/ 365360 w 531432"/>
                    <a:gd name="connsiteY14" fmla="*/ 166073 h 597861"/>
                    <a:gd name="connsiteX15" fmla="*/ 265716 w 531432"/>
                    <a:gd name="connsiteY15" fmla="*/ 265716 h 597861"/>
                    <a:gd name="connsiteX16" fmla="*/ 166073 w 531432"/>
                    <a:gd name="connsiteY16" fmla="*/ 166073 h 597861"/>
                    <a:gd name="connsiteX17" fmla="*/ 66429 w 531432"/>
                    <a:gd name="connsiteY17" fmla="*/ 531433 h 597861"/>
                    <a:gd name="connsiteX18" fmla="*/ 265716 w 531432"/>
                    <a:gd name="connsiteY18" fmla="*/ 332145 h 597861"/>
                    <a:gd name="connsiteX19" fmla="*/ 465003 w 531432"/>
                    <a:gd name="connsiteY19" fmla="*/ 531433 h 59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1432" h="597861">
                      <a:moveTo>
                        <a:pt x="376375" y="289771"/>
                      </a:moveTo>
                      <a:cubicBezTo>
                        <a:pt x="410355" y="259333"/>
                        <a:pt x="431789" y="215168"/>
                        <a:pt x="431789" y="166073"/>
                      </a:cubicBezTo>
                      <a:cubicBezTo>
                        <a:pt x="431789" y="74499"/>
                        <a:pt x="357290" y="0"/>
                        <a:pt x="265716" y="0"/>
                      </a:cubicBezTo>
                      <a:cubicBezTo>
                        <a:pt x="174143" y="0"/>
                        <a:pt x="99644" y="74499"/>
                        <a:pt x="99644" y="166073"/>
                      </a:cubicBezTo>
                      <a:cubicBezTo>
                        <a:pt x="99644" y="215233"/>
                        <a:pt x="121129" y="259450"/>
                        <a:pt x="155187" y="289888"/>
                      </a:cubicBezTo>
                      <a:cubicBezTo>
                        <a:pt x="63717" y="331912"/>
                        <a:pt x="0" y="424342"/>
                        <a:pt x="0" y="531433"/>
                      </a:cubicBezTo>
                      <a:lnTo>
                        <a:pt x="0" y="564647"/>
                      </a:lnTo>
                      <a:cubicBezTo>
                        <a:pt x="0" y="582993"/>
                        <a:pt x="14869" y="597862"/>
                        <a:pt x="33215" y="597862"/>
                      </a:cubicBezTo>
                      <a:lnTo>
                        <a:pt x="498218" y="597862"/>
                      </a:lnTo>
                      <a:cubicBezTo>
                        <a:pt x="516564" y="597862"/>
                        <a:pt x="531433" y="582993"/>
                        <a:pt x="531433" y="564647"/>
                      </a:cubicBezTo>
                      <a:lnTo>
                        <a:pt x="531433" y="531433"/>
                      </a:lnTo>
                      <a:cubicBezTo>
                        <a:pt x="531433" y="422460"/>
                        <a:pt x="466470" y="331081"/>
                        <a:pt x="376375" y="289771"/>
                      </a:cubicBezTo>
                      <a:close/>
                      <a:moveTo>
                        <a:pt x="166073" y="166073"/>
                      </a:moveTo>
                      <a:cubicBezTo>
                        <a:pt x="166073" y="111126"/>
                        <a:pt x="210770" y="66429"/>
                        <a:pt x="265716" y="66429"/>
                      </a:cubicBezTo>
                      <a:cubicBezTo>
                        <a:pt x="320663" y="66429"/>
                        <a:pt x="365360" y="111126"/>
                        <a:pt x="365360" y="166073"/>
                      </a:cubicBezTo>
                      <a:cubicBezTo>
                        <a:pt x="365360" y="221019"/>
                        <a:pt x="320663" y="265716"/>
                        <a:pt x="265716" y="265716"/>
                      </a:cubicBezTo>
                      <a:cubicBezTo>
                        <a:pt x="210770" y="265716"/>
                        <a:pt x="166073" y="221019"/>
                        <a:pt x="166073" y="166073"/>
                      </a:cubicBezTo>
                      <a:close/>
                      <a:moveTo>
                        <a:pt x="66429" y="531433"/>
                      </a:moveTo>
                      <a:cubicBezTo>
                        <a:pt x="66429" y="421539"/>
                        <a:pt x="155823" y="332145"/>
                        <a:pt x="265716" y="332145"/>
                      </a:cubicBezTo>
                      <a:cubicBezTo>
                        <a:pt x="375649" y="332145"/>
                        <a:pt x="465003" y="421085"/>
                        <a:pt x="465003" y="531433"/>
                      </a:cubicBezTo>
                      <a:close/>
                    </a:path>
                  </a:pathLst>
                </a:custGeom>
                <a:grpFill/>
                <a:ln w="3311"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7D773430-7AF5-4859-8B8C-7555A92A4B93}"/>
                    </a:ext>
                  </a:extLst>
                </p:cNvPr>
                <p:cNvSpPr/>
                <p:nvPr/>
              </p:nvSpPr>
              <p:spPr>
                <a:xfrm>
                  <a:off x="1533744" y="6031222"/>
                  <a:ext cx="418503" cy="66429"/>
                </a:xfrm>
                <a:custGeom>
                  <a:avLst/>
                  <a:gdLst>
                    <a:gd name="connsiteX0" fmla="*/ 385289 w 418503"/>
                    <a:gd name="connsiteY0" fmla="*/ 0 h 66429"/>
                    <a:gd name="connsiteX1" fmla="*/ 33215 w 418503"/>
                    <a:gd name="connsiteY1" fmla="*/ 0 h 66429"/>
                    <a:gd name="connsiteX2" fmla="*/ 0 w 418503"/>
                    <a:gd name="connsiteY2" fmla="*/ 33215 h 66429"/>
                    <a:gd name="connsiteX3" fmla="*/ 33215 w 418503"/>
                    <a:gd name="connsiteY3" fmla="*/ 66429 h 66429"/>
                    <a:gd name="connsiteX4" fmla="*/ 385289 w 418503"/>
                    <a:gd name="connsiteY4" fmla="*/ 66429 h 66429"/>
                    <a:gd name="connsiteX5" fmla="*/ 418503 w 418503"/>
                    <a:gd name="connsiteY5" fmla="*/ 33215 h 66429"/>
                    <a:gd name="connsiteX6" fmla="*/ 385289 w 418503"/>
                    <a:gd name="connsiteY6" fmla="*/ 0 h 66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503" h="66429">
                      <a:moveTo>
                        <a:pt x="385289" y="0"/>
                      </a:moveTo>
                      <a:lnTo>
                        <a:pt x="33215" y="0"/>
                      </a:lnTo>
                      <a:cubicBezTo>
                        <a:pt x="14869" y="0"/>
                        <a:pt x="0" y="14869"/>
                        <a:pt x="0" y="33215"/>
                      </a:cubicBezTo>
                      <a:cubicBezTo>
                        <a:pt x="0" y="51560"/>
                        <a:pt x="14869" y="66429"/>
                        <a:pt x="33215" y="66429"/>
                      </a:cubicBezTo>
                      <a:lnTo>
                        <a:pt x="385289" y="66429"/>
                      </a:lnTo>
                      <a:cubicBezTo>
                        <a:pt x="403634" y="66429"/>
                        <a:pt x="418503" y="51560"/>
                        <a:pt x="418503" y="33215"/>
                      </a:cubicBezTo>
                      <a:cubicBezTo>
                        <a:pt x="418503" y="14869"/>
                        <a:pt x="403634" y="0"/>
                        <a:pt x="385289" y="0"/>
                      </a:cubicBezTo>
                      <a:close/>
                    </a:path>
                  </a:pathLst>
                </a:custGeom>
                <a:grpFill/>
                <a:ln w="3311"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A2D05992-51F4-4BA4-BA88-725471EA888E}"/>
                    </a:ext>
                  </a:extLst>
                </p:cNvPr>
                <p:cNvSpPr/>
                <p:nvPr/>
              </p:nvSpPr>
              <p:spPr>
                <a:xfrm>
                  <a:off x="1533744" y="5831934"/>
                  <a:ext cx="418503" cy="66429"/>
                </a:xfrm>
                <a:custGeom>
                  <a:avLst/>
                  <a:gdLst>
                    <a:gd name="connsiteX0" fmla="*/ 0 w 418503"/>
                    <a:gd name="connsiteY0" fmla="*/ 33215 h 66429"/>
                    <a:gd name="connsiteX1" fmla="*/ 33215 w 418503"/>
                    <a:gd name="connsiteY1" fmla="*/ 66429 h 66429"/>
                    <a:gd name="connsiteX2" fmla="*/ 385289 w 418503"/>
                    <a:gd name="connsiteY2" fmla="*/ 66429 h 66429"/>
                    <a:gd name="connsiteX3" fmla="*/ 418503 w 418503"/>
                    <a:gd name="connsiteY3" fmla="*/ 33215 h 66429"/>
                    <a:gd name="connsiteX4" fmla="*/ 385289 w 418503"/>
                    <a:gd name="connsiteY4" fmla="*/ 0 h 66429"/>
                    <a:gd name="connsiteX5" fmla="*/ 33215 w 418503"/>
                    <a:gd name="connsiteY5" fmla="*/ 0 h 66429"/>
                    <a:gd name="connsiteX6" fmla="*/ 0 w 418503"/>
                    <a:gd name="connsiteY6" fmla="*/ 33215 h 66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503" h="66429">
                      <a:moveTo>
                        <a:pt x="0" y="33215"/>
                      </a:moveTo>
                      <a:cubicBezTo>
                        <a:pt x="0" y="51560"/>
                        <a:pt x="14869" y="66429"/>
                        <a:pt x="33215" y="66429"/>
                      </a:cubicBezTo>
                      <a:lnTo>
                        <a:pt x="385289" y="66429"/>
                      </a:lnTo>
                      <a:cubicBezTo>
                        <a:pt x="403634" y="66429"/>
                        <a:pt x="418503" y="51560"/>
                        <a:pt x="418503" y="33215"/>
                      </a:cubicBezTo>
                      <a:cubicBezTo>
                        <a:pt x="418503" y="14869"/>
                        <a:pt x="403634" y="0"/>
                        <a:pt x="385289" y="0"/>
                      </a:cubicBezTo>
                      <a:lnTo>
                        <a:pt x="33215" y="0"/>
                      </a:lnTo>
                      <a:cubicBezTo>
                        <a:pt x="14869" y="0"/>
                        <a:pt x="0" y="14869"/>
                        <a:pt x="0" y="33215"/>
                      </a:cubicBezTo>
                      <a:close/>
                    </a:path>
                  </a:pathLst>
                </a:custGeom>
                <a:grpFill/>
                <a:ln w="3311"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4E136B1D-F47B-4E8E-B661-D78B50F77709}"/>
                    </a:ext>
                  </a:extLst>
                </p:cNvPr>
                <p:cNvSpPr/>
                <p:nvPr/>
              </p:nvSpPr>
              <p:spPr>
                <a:xfrm>
                  <a:off x="1400886" y="6230509"/>
                  <a:ext cx="551361" cy="66429"/>
                </a:xfrm>
                <a:custGeom>
                  <a:avLst/>
                  <a:gdLst>
                    <a:gd name="connsiteX0" fmla="*/ 518147 w 551361"/>
                    <a:gd name="connsiteY0" fmla="*/ 0 h 66429"/>
                    <a:gd name="connsiteX1" fmla="*/ 33215 w 551361"/>
                    <a:gd name="connsiteY1" fmla="*/ 0 h 66429"/>
                    <a:gd name="connsiteX2" fmla="*/ 0 w 551361"/>
                    <a:gd name="connsiteY2" fmla="*/ 33215 h 66429"/>
                    <a:gd name="connsiteX3" fmla="*/ 33215 w 551361"/>
                    <a:gd name="connsiteY3" fmla="*/ 66429 h 66429"/>
                    <a:gd name="connsiteX4" fmla="*/ 518147 w 551361"/>
                    <a:gd name="connsiteY4" fmla="*/ 66429 h 66429"/>
                    <a:gd name="connsiteX5" fmla="*/ 551361 w 551361"/>
                    <a:gd name="connsiteY5" fmla="*/ 33215 h 66429"/>
                    <a:gd name="connsiteX6" fmla="*/ 518147 w 551361"/>
                    <a:gd name="connsiteY6" fmla="*/ 0 h 66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361" h="66429">
                      <a:moveTo>
                        <a:pt x="518147" y="0"/>
                      </a:moveTo>
                      <a:lnTo>
                        <a:pt x="33215" y="0"/>
                      </a:lnTo>
                      <a:cubicBezTo>
                        <a:pt x="14869" y="0"/>
                        <a:pt x="0" y="14869"/>
                        <a:pt x="0" y="33215"/>
                      </a:cubicBezTo>
                      <a:cubicBezTo>
                        <a:pt x="0" y="51560"/>
                        <a:pt x="14869" y="66429"/>
                        <a:pt x="33215" y="66429"/>
                      </a:cubicBezTo>
                      <a:lnTo>
                        <a:pt x="518147" y="66429"/>
                      </a:lnTo>
                      <a:cubicBezTo>
                        <a:pt x="536493" y="66429"/>
                        <a:pt x="551361" y="51560"/>
                        <a:pt x="551361" y="33215"/>
                      </a:cubicBezTo>
                      <a:cubicBezTo>
                        <a:pt x="551361" y="14869"/>
                        <a:pt x="536493" y="0"/>
                        <a:pt x="518147" y="0"/>
                      </a:cubicBezTo>
                      <a:close/>
                    </a:path>
                  </a:pathLst>
                </a:custGeom>
                <a:grpFill/>
                <a:ln w="3311" cap="flat">
                  <a:noFill/>
                  <a:prstDash val="solid"/>
                  <a:miter/>
                </a:ln>
              </p:spPr>
              <p:txBody>
                <a:bodyPr rtlCol="0" anchor="ctr"/>
                <a:lstStyle/>
                <a:p>
                  <a:endParaRPr lang="en-US"/>
                </a:p>
              </p:txBody>
            </p:sp>
          </p:grpSp>
        </p:grpSp>
        <p:grpSp>
          <p:nvGrpSpPr>
            <p:cNvPr id="66" name="Group 65">
              <a:extLst>
                <a:ext uri="{FF2B5EF4-FFF2-40B4-BE49-F238E27FC236}">
                  <a16:creationId xmlns:a16="http://schemas.microsoft.com/office/drawing/2014/main" id="{55691303-3587-4096-8E4E-19C4512F7BB7}"/>
                </a:ext>
              </a:extLst>
            </p:cNvPr>
            <p:cNvGrpSpPr/>
            <p:nvPr/>
          </p:nvGrpSpPr>
          <p:grpSpPr>
            <a:xfrm>
              <a:off x="2242912" y="4671641"/>
              <a:ext cx="402401" cy="288619"/>
              <a:chOff x="266700" y="5708650"/>
              <a:chExt cx="460375" cy="330200"/>
            </a:xfrm>
            <a:solidFill>
              <a:schemeClr val="bg1"/>
            </a:solidFill>
          </p:grpSpPr>
          <p:sp>
            <p:nvSpPr>
              <p:cNvPr id="71" name="Freeform 5">
                <a:extLst>
                  <a:ext uri="{FF2B5EF4-FFF2-40B4-BE49-F238E27FC236}">
                    <a16:creationId xmlns:a16="http://schemas.microsoft.com/office/drawing/2014/main" id="{F1DB89AE-A5CB-43CD-877B-E07C297F4634}"/>
                  </a:ext>
                </a:extLst>
              </p:cNvPr>
              <p:cNvSpPr>
                <a:spLocks/>
              </p:cNvSpPr>
              <p:nvPr/>
            </p:nvSpPr>
            <p:spPr bwMode="auto">
              <a:xfrm>
                <a:off x="546100" y="5867400"/>
                <a:ext cx="101600" cy="95250"/>
              </a:xfrm>
              <a:custGeom>
                <a:avLst/>
                <a:gdLst>
                  <a:gd name="T0" fmla="*/ 84 w 91"/>
                  <a:gd name="T1" fmla="*/ 86 h 86"/>
                  <a:gd name="T2" fmla="*/ 79 w 91"/>
                  <a:gd name="T3" fmla="*/ 84 h 86"/>
                  <a:gd name="T4" fmla="*/ 3 w 91"/>
                  <a:gd name="T5" fmla="*/ 12 h 86"/>
                  <a:gd name="T6" fmla="*/ 2 w 91"/>
                  <a:gd name="T7" fmla="*/ 3 h 86"/>
                  <a:gd name="T8" fmla="*/ 12 w 91"/>
                  <a:gd name="T9" fmla="*/ 3 h 86"/>
                  <a:gd name="T10" fmla="*/ 88 w 91"/>
                  <a:gd name="T11" fmla="*/ 75 h 86"/>
                  <a:gd name="T12" fmla="*/ 89 w 91"/>
                  <a:gd name="T13" fmla="*/ 84 h 86"/>
                  <a:gd name="T14" fmla="*/ 84 w 91"/>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1" h="86">
                    <a:moveTo>
                      <a:pt x="84" y="86"/>
                    </a:moveTo>
                    <a:cubicBezTo>
                      <a:pt x="82" y="86"/>
                      <a:pt x="81" y="85"/>
                      <a:pt x="79" y="84"/>
                    </a:cubicBezTo>
                    <a:lnTo>
                      <a:pt x="3" y="12"/>
                    </a:lnTo>
                    <a:cubicBezTo>
                      <a:pt x="0" y="10"/>
                      <a:pt x="0" y="6"/>
                      <a:pt x="2" y="3"/>
                    </a:cubicBezTo>
                    <a:cubicBezTo>
                      <a:pt x="5" y="0"/>
                      <a:pt x="9" y="0"/>
                      <a:pt x="12" y="3"/>
                    </a:cubicBezTo>
                    <a:lnTo>
                      <a:pt x="88" y="75"/>
                    </a:lnTo>
                    <a:cubicBezTo>
                      <a:pt x="91" y="77"/>
                      <a:pt x="91" y="81"/>
                      <a:pt x="89" y="84"/>
                    </a:cubicBezTo>
                    <a:cubicBezTo>
                      <a:pt x="87" y="85"/>
                      <a:pt x="86" y="86"/>
                      <a:pt x="84"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p>
            </p:txBody>
          </p:sp>
          <p:sp>
            <p:nvSpPr>
              <p:cNvPr id="72" name="Freeform 6">
                <a:extLst>
                  <a:ext uri="{FF2B5EF4-FFF2-40B4-BE49-F238E27FC236}">
                    <a16:creationId xmlns:a16="http://schemas.microsoft.com/office/drawing/2014/main" id="{026A0C82-1110-45C3-AE33-FFAAD68B85C8}"/>
                  </a:ext>
                </a:extLst>
              </p:cNvPr>
              <p:cNvSpPr>
                <a:spLocks/>
              </p:cNvSpPr>
              <p:nvPr/>
            </p:nvSpPr>
            <p:spPr bwMode="auto">
              <a:xfrm>
                <a:off x="346075" y="5867400"/>
                <a:ext cx="101600" cy="95250"/>
              </a:xfrm>
              <a:custGeom>
                <a:avLst/>
                <a:gdLst>
                  <a:gd name="T0" fmla="*/ 8 w 92"/>
                  <a:gd name="T1" fmla="*/ 86 h 86"/>
                  <a:gd name="T2" fmla="*/ 3 w 92"/>
                  <a:gd name="T3" fmla="*/ 84 h 86"/>
                  <a:gd name="T4" fmla="*/ 3 w 92"/>
                  <a:gd name="T5" fmla="*/ 75 h 86"/>
                  <a:gd name="T6" fmla="*/ 80 w 92"/>
                  <a:gd name="T7" fmla="*/ 3 h 86"/>
                  <a:gd name="T8" fmla="*/ 89 w 92"/>
                  <a:gd name="T9" fmla="*/ 3 h 86"/>
                  <a:gd name="T10" fmla="*/ 89 w 92"/>
                  <a:gd name="T11" fmla="*/ 12 h 86"/>
                  <a:gd name="T12" fmla="*/ 12 w 92"/>
                  <a:gd name="T13" fmla="*/ 84 h 86"/>
                  <a:gd name="T14" fmla="*/ 8 w 92"/>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86">
                    <a:moveTo>
                      <a:pt x="8" y="86"/>
                    </a:moveTo>
                    <a:cubicBezTo>
                      <a:pt x="6" y="86"/>
                      <a:pt x="4" y="85"/>
                      <a:pt x="3" y="84"/>
                    </a:cubicBezTo>
                    <a:cubicBezTo>
                      <a:pt x="0" y="81"/>
                      <a:pt x="0" y="77"/>
                      <a:pt x="3" y="75"/>
                    </a:cubicBezTo>
                    <a:lnTo>
                      <a:pt x="80" y="3"/>
                    </a:lnTo>
                    <a:cubicBezTo>
                      <a:pt x="83" y="0"/>
                      <a:pt x="87" y="0"/>
                      <a:pt x="89" y="3"/>
                    </a:cubicBezTo>
                    <a:cubicBezTo>
                      <a:pt x="92" y="6"/>
                      <a:pt x="92" y="10"/>
                      <a:pt x="89" y="12"/>
                    </a:cubicBezTo>
                    <a:lnTo>
                      <a:pt x="12" y="84"/>
                    </a:lnTo>
                    <a:cubicBezTo>
                      <a:pt x="11" y="85"/>
                      <a:pt x="9" y="86"/>
                      <a:pt x="8" y="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p>
            </p:txBody>
          </p:sp>
          <p:sp>
            <p:nvSpPr>
              <p:cNvPr id="73" name="Freeform 7">
                <a:extLst>
                  <a:ext uri="{FF2B5EF4-FFF2-40B4-BE49-F238E27FC236}">
                    <a16:creationId xmlns:a16="http://schemas.microsoft.com/office/drawing/2014/main" id="{5C3E3AAF-9281-4E15-A386-49F3508C26A5}"/>
                  </a:ext>
                </a:extLst>
              </p:cNvPr>
              <p:cNvSpPr>
                <a:spLocks noEditPoints="1"/>
              </p:cNvSpPr>
              <p:nvPr/>
            </p:nvSpPr>
            <p:spPr bwMode="auto">
              <a:xfrm>
                <a:off x="266700" y="5708650"/>
                <a:ext cx="460375" cy="330200"/>
              </a:xfrm>
              <a:custGeom>
                <a:avLst/>
                <a:gdLst>
                  <a:gd name="T0" fmla="*/ 380 w 413"/>
                  <a:gd name="T1" fmla="*/ 294 h 294"/>
                  <a:gd name="T2" fmla="*/ 33 w 413"/>
                  <a:gd name="T3" fmla="*/ 294 h 294"/>
                  <a:gd name="T4" fmla="*/ 0 w 413"/>
                  <a:gd name="T5" fmla="*/ 261 h 294"/>
                  <a:gd name="T6" fmla="*/ 0 w 413"/>
                  <a:gd name="T7" fmla="*/ 33 h 294"/>
                  <a:gd name="T8" fmla="*/ 33 w 413"/>
                  <a:gd name="T9" fmla="*/ 0 h 294"/>
                  <a:gd name="T10" fmla="*/ 380 w 413"/>
                  <a:gd name="T11" fmla="*/ 0 h 294"/>
                  <a:gd name="T12" fmla="*/ 413 w 413"/>
                  <a:gd name="T13" fmla="*/ 33 h 294"/>
                  <a:gd name="T14" fmla="*/ 413 w 413"/>
                  <a:gd name="T15" fmla="*/ 261 h 294"/>
                  <a:gd name="T16" fmla="*/ 380 w 413"/>
                  <a:gd name="T17" fmla="*/ 294 h 294"/>
                  <a:gd name="T18" fmla="*/ 33 w 413"/>
                  <a:gd name="T19" fmla="*/ 13 h 294"/>
                  <a:gd name="T20" fmla="*/ 13 w 413"/>
                  <a:gd name="T21" fmla="*/ 33 h 294"/>
                  <a:gd name="T22" fmla="*/ 13 w 413"/>
                  <a:gd name="T23" fmla="*/ 261 h 294"/>
                  <a:gd name="T24" fmla="*/ 33 w 413"/>
                  <a:gd name="T25" fmla="*/ 281 h 294"/>
                  <a:gd name="T26" fmla="*/ 380 w 413"/>
                  <a:gd name="T27" fmla="*/ 281 h 294"/>
                  <a:gd name="T28" fmla="*/ 400 w 413"/>
                  <a:gd name="T29" fmla="*/ 261 h 294"/>
                  <a:gd name="T30" fmla="*/ 400 w 413"/>
                  <a:gd name="T31" fmla="*/ 33 h 294"/>
                  <a:gd name="T32" fmla="*/ 380 w 413"/>
                  <a:gd name="T33" fmla="*/ 13 h 294"/>
                  <a:gd name="T34" fmla="*/ 33 w 413"/>
                  <a:gd name="T35" fmla="*/ 13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3" h="294">
                    <a:moveTo>
                      <a:pt x="380" y="294"/>
                    </a:moveTo>
                    <a:lnTo>
                      <a:pt x="33" y="294"/>
                    </a:lnTo>
                    <a:cubicBezTo>
                      <a:pt x="15" y="294"/>
                      <a:pt x="0" y="279"/>
                      <a:pt x="0" y="261"/>
                    </a:cubicBezTo>
                    <a:lnTo>
                      <a:pt x="0" y="33"/>
                    </a:lnTo>
                    <a:cubicBezTo>
                      <a:pt x="0" y="15"/>
                      <a:pt x="15" y="0"/>
                      <a:pt x="33" y="0"/>
                    </a:cubicBezTo>
                    <a:lnTo>
                      <a:pt x="380" y="0"/>
                    </a:lnTo>
                    <a:cubicBezTo>
                      <a:pt x="399" y="0"/>
                      <a:pt x="413" y="15"/>
                      <a:pt x="413" y="33"/>
                    </a:cubicBezTo>
                    <a:lnTo>
                      <a:pt x="413" y="261"/>
                    </a:lnTo>
                    <a:cubicBezTo>
                      <a:pt x="413" y="279"/>
                      <a:pt x="399" y="294"/>
                      <a:pt x="380" y="294"/>
                    </a:cubicBezTo>
                    <a:close/>
                    <a:moveTo>
                      <a:pt x="33" y="13"/>
                    </a:moveTo>
                    <a:cubicBezTo>
                      <a:pt x="22" y="13"/>
                      <a:pt x="13" y="22"/>
                      <a:pt x="13" y="33"/>
                    </a:cubicBezTo>
                    <a:lnTo>
                      <a:pt x="13" y="261"/>
                    </a:lnTo>
                    <a:cubicBezTo>
                      <a:pt x="13" y="272"/>
                      <a:pt x="22" y="281"/>
                      <a:pt x="33" y="281"/>
                    </a:cubicBezTo>
                    <a:lnTo>
                      <a:pt x="380" y="281"/>
                    </a:lnTo>
                    <a:cubicBezTo>
                      <a:pt x="391" y="281"/>
                      <a:pt x="400" y="272"/>
                      <a:pt x="400" y="261"/>
                    </a:cubicBezTo>
                    <a:lnTo>
                      <a:pt x="400" y="33"/>
                    </a:lnTo>
                    <a:cubicBezTo>
                      <a:pt x="400" y="22"/>
                      <a:pt x="391" y="13"/>
                      <a:pt x="380" y="13"/>
                    </a:cubicBezTo>
                    <a:lnTo>
                      <a:pt x="33"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p>
            </p:txBody>
          </p:sp>
          <p:sp>
            <p:nvSpPr>
              <p:cNvPr id="74" name="Freeform 8">
                <a:extLst>
                  <a:ext uri="{FF2B5EF4-FFF2-40B4-BE49-F238E27FC236}">
                    <a16:creationId xmlns:a16="http://schemas.microsoft.com/office/drawing/2014/main" id="{F6AF26BD-938A-45E1-9955-5231DF88BAD2}"/>
                  </a:ext>
                </a:extLst>
              </p:cNvPr>
              <p:cNvSpPr>
                <a:spLocks/>
              </p:cNvSpPr>
              <p:nvPr/>
            </p:nvSpPr>
            <p:spPr bwMode="auto">
              <a:xfrm>
                <a:off x="276225" y="5719763"/>
                <a:ext cx="441325" cy="192088"/>
              </a:xfrm>
              <a:custGeom>
                <a:avLst/>
                <a:gdLst>
                  <a:gd name="T0" fmla="*/ 199 w 397"/>
                  <a:gd name="T1" fmla="*/ 171 h 171"/>
                  <a:gd name="T2" fmla="*/ 174 w 397"/>
                  <a:gd name="T3" fmla="*/ 162 h 171"/>
                  <a:gd name="T4" fmla="*/ 3 w 397"/>
                  <a:gd name="T5" fmla="*/ 12 h 171"/>
                  <a:gd name="T6" fmla="*/ 2 w 397"/>
                  <a:gd name="T7" fmla="*/ 3 h 171"/>
                  <a:gd name="T8" fmla="*/ 12 w 397"/>
                  <a:gd name="T9" fmla="*/ 2 h 171"/>
                  <a:gd name="T10" fmla="*/ 183 w 397"/>
                  <a:gd name="T11" fmla="*/ 152 h 171"/>
                  <a:gd name="T12" fmla="*/ 214 w 397"/>
                  <a:gd name="T13" fmla="*/ 152 h 171"/>
                  <a:gd name="T14" fmla="*/ 385 w 397"/>
                  <a:gd name="T15" fmla="*/ 3 h 171"/>
                  <a:gd name="T16" fmla="*/ 395 w 397"/>
                  <a:gd name="T17" fmla="*/ 3 h 171"/>
                  <a:gd name="T18" fmla="*/ 394 w 397"/>
                  <a:gd name="T19" fmla="*/ 13 h 171"/>
                  <a:gd name="T20" fmla="*/ 223 w 397"/>
                  <a:gd name="T21" fmla="*/ 162 h 171"/>
                  <a:gd name="T22" fmla="*/ 199 w 397"/>
                  <a:gd name="T23" fmla="*/ 1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7" h="171">
                    <a:moveTo>
                      <a:pt x="199" y="171"/>
                    </a:moveTo>
                    <a:cubicBezTo>
                      <a:pt x="190" y="171"/>
                      <a:pt x="181" y="168"/>
                      <a:pt x="174" y="162"/>
                    </a:cubicBezTo>
                    <a:lnTo>
                      <a:pt x="3" y="12"/>
                    </a:lnTo>
                    <a:cubicBezTo>
                      <a:pt x="0" y="10"/>
                      <a:pt x="0" y="6"/>
                      <a:pt x="2" y="3"/>
                    </a:cubicBezTo>
                    <a:cubicBezTo>
                      <a:pt x="5" y="0"/>
                      <a:pt x="9" y="0"/>
                      <a:pt x="12" y="2"/>
                    </a:cubicBezTo>
                    <a:lnTo>
                      <a:pt x="183" y="152"/>
                    </a:lnTo>
                    <a:cubicBezTo>
                      <a:pt x="192" y="159"/>
                      <a:pt x="206" y="159"/>
                      <a:pt x="214" y="152"/>
                    </a:cubicBezTo>
                    <a:lnTo>
                      <a:pt x="385" y="3"/>
                    </a:lnTo>
                    <a:cubicBezTo>
                      <a:pt x="388" y="0"/>
                      <a:pt x="392" y="0"/>
                      <a:pt x="395" y="3"/>
                    </a:cubicBezTo>
                    <a:cubicBezTo>
                      <a:pt x="397" y="6"/>
                      <a:pt x="397" y="10"/>
                      <a:pt x="394" y="13"/>
                    </a:cubicBezTo>
                    <a:lnTo>
                      <a:pt x="223" y="162"/>
                    </a:lnTo>
                    <a:cubicBezTo>
                      <a:pt x="216" y="168"/>
                      <a:pt x="208" y="171"/>
                      <a:pt x="199" y="1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p>
            </p:txBody>
          </p:sp>
        </p:grpSp>
        <p:grpSp>
          <p:nvGrpSpPr>
            <p:cNvPr id="67" name="Group 66">
              <a:extLst>
                <a:ext uri="{FF2B5EF4-FFF2-40B4-BE49-F238E27FC236}">
                  <a16:creationId xmlns:a16="http://schemas.microsoft.com/office/drawing/2014/main" id="{7C04E2C1-FA8A-4D68-A588-E2D3E9EADB84}"/>
                </a:ext>
              </a:extLst>
            </p:cNvPr>
            <p:cNvGrpSpPr/>
            <p:nvPr/>
          </p:nvGrpSpPr>
          <p:grpSpPr>
            <a:xfrm>
              <a:off x="6762225" y="4654084"/>
              <a:ext cx="281251" cy="376515"/>
              <a:chOff x="8522791" y="5970468"/>
              <a:chExt cx="231529" cy="309951"/>
            </a:xfrm>
            <a:solidFill>
              <a:schemeClr val="bg1"/>
            </a:solidFill>
          </p:grpSpPr>
          <p:sp>
            <p:nvSpPr>
              <p:cNvPr id="68" name="Freeform 93">
                <a:extLst>
                  <a:ext uri="{FF2B5EF4-FFF2-40B4-BE49-F238E27FC236}">
                    <a16:creationId xmlns:a16="http://schemas.microsoft.com/office/drawing/2014/main" id="{619DB98F-1714-42D6-B3C4-0FD75AC80E30}"/>
                  </a:ext>
                </a:extLst>
              </p:cNvPr>
              <p:cNvSpPr>
                <a:spLocks/>
              </p:cNvSpPr>
              <p:nvPr/>
            </p:nvSpPr>
            <p:spPr bwMode="auto">
              <a:xfrm>
                <a:off x="8522791" y="5999410"/>
                <a:ext cx="187651" cy="281009"/>
              </a:xfrm>
              <a:custGeom>
                <a:avLst/>
                <a:gdLst>
                  <a:gd name="T0" fmla="*/ 66 w 160"/>
                  <a:gd name="T1" fmla="*/ 62 h 239"/>
                  <a:gd name="T2" fmla="*/ 124 w 160"/>
                  <a:gd name="T3" fmla="*/ 162 h 239"/>
                  <a:gd name="T4" fmla="*/ 160 w 160"/>
                  <a:gd name="T5" fmla="*/ 224 h 239"/>
                  <a:gd name="T6" fmla="*/ 111 w 160"/>
                  <a:gd name="T7" fmla="*/ 228 h 239"/>
                  <a:gd name="T8" fmla="*/ 2 w 160"/>
                  <a:gd name="T9" fmla="*/ 38 h 239"/>
                  <a:gd name="T10" fmla="*/ 31 w 160"/>
                  <a:gd name="T11" fmla="*/ 0 h 239"/>
                  <a:gd name="T12" fmla="*/ 66 w 160"/>
                  <a:gd name="T13" fmla="*/ 62 h 239"/>
                </a:gdLst>
                <a:ahLst/>
                <a:cxnLst>
                  <a:cxn ang="0">
                    <a:pos x="T0" y="T1"/>
                  </a:cxn>
                  <a:cxn ang="0">
                    <a:pos x="T2" y="T3"/>
                  </a:cxn>
                  <a:cxn ang="0">
                    <a:pos x="T4" y="T5"/>
                  </a:cxn>
                  <a:cxn ang="0">
                    <a:pos x="T6" y="T7"/>
                  </a:cxn>
                  <a:cxn ang="0">
                    <a:pos x="T8" y="T9"/>
                  </a:cxn>
                  <a:cxn ang="0">
                    <a:pos x="T10" y="T11"/>
                  </a:cxn>
                  <a:cxn ang="0">
                    <a:pos x="T12" y="T13"/>
                  </a:cxn>
                </a:cxnLst>
                <a:rect l="0" t="0" r="r" b="b"/>
                <a:pathLst>
                  <a:path w="160" h="239">
                    <a:moveTo>
                      <a:pt x="66" y="62"/>
                    </a:moveTo>
                    <a:cubicBezTo>
                      <a:pt x="31" y="83"/>
                      <a:pt x="85" y="184"/>
                      <a:pt x="124" y="162"/>
                    </a:cubicBezTo>
                    <a:cubicBezTo>
                      <a:pt x="131" y="173"/>
                      <a:pt x="153" y="212"/>
                      <a:pt x="160" y="224"/>
                    </a:cubicBezTo>
                    <a:cubicBezTo>
                      <a:pt x="143" y="233"/>
                      <a:pt x="130" y="239"/>
                      <a:pt x="111" y="228"/>
                    </a:cubicBezTo>
                    <a:cubicBezTo>
                      <a:pt x="58" y="198"/>
                      <a:pt x="0" y="98"/>
                      <a:pt x="2" y="38"/>
                    </a:cubicBezTo>
                    <a:cubicBezTo>
                      <a:pt x="2" y="17"/>
                      <a:pt x="15" y="9"/>
                      <a:pt x="31" y="0"/>
                    </a:cubicBezTo>
                    <a:cubicBezTo>
                      <a:pt x="37" y="12"/>
                      <a:pt x="60" y="50"/>
                      <a:pt x="66"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dirty="0">
                  <a:solidFill>
                    <a:sysClr val="windowText" lastClr="000000"/>
                  </a:solidFill>
                </a:endParaRPr>
              </a:p>
            </p:txBody>
          </p:sp>
          <p:sp>
            <p:nvSpPr>
              <p:cNvPr id="69" name="Freeform 94">
                <a:extLst>
                  <a:ext uri="{FF2B5EF4-FFF2-40B4-BE49-F238E27FC236}">
                    <a16:creationId xmlns:a16="http://schemas.microsoft.com/office/drawing/2014/main" id="{321D31E4-1AEC-4BD2-B3AA-FE52FB86EEB5}"/>
                  </a:ext>
                </a:extLst>
              </p:cNvPr>
              <p:cNvSpPr>
                <a:spLocks/>
              </p:cNvSpPr>
              <p:nvPr/>
            </p:nvSpPr>
            <p:spPr bwMode="auto">
              <a:xfrm>
                <a:off x="8562935" y="5970468"/>
                <a:ext cx="82155" cy="103628"/>
              </a:xfrm>
              <a:custGeom>
                <a:avLst/>
                <a:gdLst>
                  <a:gd name="T0" fmla="*/ 47 w 70"/>
                  <a:gd name="T1" fmla="*/ 85 h 88"/>
                  <a:gd name="T2" fmla="*/ 36 w 70"/>
                  <a:gd name="T3" fmla="*/ 83 h 88"/>
                  <a:gd name="T4" fmla="*/ 3 w 70"/>
                  <a:gd name="T5" fmla="*/ 24 h 88"/>
                  <a:gd name="T6" fmla="*/ 5 w 70"/>
                  <a:gd name="T7" fmla="*/ 13 h 88"/>
                  <a:gd name="T8" fmla="*/ 23 w 70"/>
                  <a:gd name="T9" fmla="*/ 3 h 88"/>
                  <a:gd name="T10" fmla="*/ 34 w 70"/>
                  <a:gd name="T11" fmla="*/ 6 h 88"/>
                  <a:gd name="T12" fmla="*/ 68 w 70"/>
                  <a:gd name="T13" fmla="*/ 64 h 88"/>
                  <a:gd name="T14" fmla="*/ 65 w 70"/>
                  <a:gd name="T15" fmla="*/ 75 h 88"/>
                  <a:gd name="T16" fmla="*/ 47 w 70"/>
                  <a:gd name="T17" fmla="*/ 8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88">
                    <a:moveTo>
                      <a:pt x="47" y="85"/>
                    </a:moveTo>
                    <a:cubicBezTo>
                      <a:pt x="44" y="88"/>
                      <a:pt x="39" y="86"/>
                      <a:pt x="36" y="83"/>
                    </a:cubicBezTo>
                    <a:cubicBezTo>
                      <a:pt x="3" y="24"/>
                      <a:pt x="3" y="24"/>
                      <a:pt x="3" y="24"/>
                    </a:cubicBezTo>
                    <a:cubicBezTo>
                      <a:pt x="0" y="20"/>
                      <a:pt x="2" y="15"/>
                      <a:pt x="5" y="13"/>
                    </a:cubicBezTo>
                    <a:cubicBezTo>
                      <a:pt x="23" y="3"/>
                      <a:pt x="23" y="3"/>
                      <a:pt x="23" y="3"/>
                    </a:cubicBezTo>
                    <a:cubicBezTo>
                      <a:pt x="27" y="0"/>
                      <a:pt x="32" y="2"/>
                      <a:pt x="34" y="6"/>
                    </a:cubicBezTo>
                    <a:cubicBezTo>
                      <a:pt x="68" y="64"/>
                      <a:pt x="68" y="64"/>
                      <a:pt x="68" y="64"/>
                    </a:cubicBezTo>
                    <a:cubicBezTo>
                      <a:pt x="70" y="68"/>
                      <a:pt x="69" y="73"/>
                      <a:pt x="65" y="75"/>
                    </a:cubicBezTo>
                    <a:cubicBezTo>
                      <a:pt x="47" y="85"/>
                      <a:pt x="47" y="85"/>
                      <a:pt x="47"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solidFill>
                    <a:sysClr val="windowText" lastClr="000000"/>
                  </a:solidFill>
                </a:endParaRPr>
              </a:p>
            </p:txBody>
          </p:sp>
          <p:sp>
            <p:nvSpPr>
              <p:cNvPr id="70" name="Freeform 95">
                <a:extLst>
                  <a:ext uri="{FF2B5EF4-FFF2-40B4-BE49-F238E27FC236}">
                    <a16:creationId xmlns:a16="http://schemas.microsoft.com/office/drawing/2014/main" id="{208F93C4-22F9-465F-9FF3-296D32C47C4E}"/>
                  </a:ext>
                </a:extLst>
              </p:cNvPr>
              <p:cNvSpPr>
                <a:spLocks/>
              </p:cNvSpPr>
              <p:nvPr/>
            </p:nvSpPr>
            <p:spPr bwMode="auto">
              <a:xfrm>
                <a:off x="8672165" y="6159052"/>
                <a:ext cx="82155" cy="102694"/>
              </a:xfrm>
              <a:custGeom>
                <a:avLst/>
                <a:gdLst>
                  <a:gd name="T0" fmla="*/ 47 w 70"/>
                  <a:gd name="T1" fmla="*/ 85 h 87"/>
                  <a:gd name="T2" fmla="*/ 36 w 70"/>
                  <a:gd name="T3" fmla="*/ 82 h 87"/>
                  <a:gd name="T4" fmla="*/ 2 w 70"/>
                  <a:gd name="T5" fmla="*/ 23 h 87"/>
                  <a:gd name="T6" fmla="*/ 5 w 70"/>
                  <a:gd name="T7" fmla="*/ 12 h 87"/>
                  <a:gd name="T8" fmla="*/ 23 w 70"/>
                  <a:gd name="T9" fmla="*/ 2 h 87"/>
                  <a:gd name="T10" fmla="*/ 34 w 70"/>
                  <a:gd name="T11" fmla="*/ 5 h 87"/>
                  <a:gd name="T12" fmla="*/ 68 w 70"/>
                  <a:gd name="T13" fmla="*/ 63 h 87"/>
                  <a:gd name="T14" fmla="*/ 65 w 70"/>
                  <a:gd name="T15" fmla="*/ 74 h 87"/>
                  <a:gd name="T16" fmla="*/ 47 w 70"/>
                  <a:gd name="T17" fmla="*/ 8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87">
                    <a:moveTo>
                      <a:pt x="47" y="85"/>
                    </a:moveTo>
                    <a:cubicBezTo>
                      <a:pt x="43" y="87"/>
                      <a:pt x="38" y="86"/>
                      <a:pt x="36" y="82"/>
                    </a:cubicBezTo>
                    <a:cubicBezTo>
                      <a:pt x="2" y="23"/>
                      <a:pt x="2" y="23"/>
                      <a:pt x="2" y="23"/>
                    </a:cubicBezTo>
                    <a:cubicBezTo>
                      <a:pt x="0" y="19"/>
                      <a:pt x="1" y="14"/>
                      <a:pt x="5" y="12"/>
                    </a:cubicBezTo>
                    <a:cubicBezTo>
                      <a:pt x="23" y="2"/>
                      <a:pt x="23" y="2"/>
                      <a:pt x="23" y="2"/>
                    </a:cubicBezTo>
                    <a:cubicBezTo>
                      <a:pt x="27" y="0"/>
                      <a:pt x="32" y="1"/>
                      <a:pt x="34" y="5"/>
                    </a:cubicBezTo>
                    <a:cubicBezTo>
                      <a:pt x="68" y="63"/>
                      <a:pt x="68" y="63"/>
                      <a:pt x="68" y="63"/>
                    </a:cubicBezTo>
                    <a:cubicBezTo>
                      <a:pt x="70" y="67"/>
                      <a:pt x="69" y="72"/>
                      <a:pt x="65" y="74"/>
                    </a:cubicBezTo>
                    <a:cubicBezTo>
                      <a:pt x="47" y="85"/>
                      <a:pt x="47" y="85"/>
                      <a:pt x="47" y="8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000">
                  <a:solidFill>
                    <a:sysClr val="windowText" lastClr="000000"/>
                  </a:solidFill>
                </a:endParaRPr>
              </a:p>
            </p:txBody>
          </p:sp>
        </p:grpSp>
        <p:sp>
          <p:nvSpPr>
            <p:cNvPr id="16" name="Rectangle 15">
              <a:extLst>
                <a:ext uri="{FF2B5EF4-FFF2-40B4-BE49-F238E27FC236}">
                  <a16:creationId xmlns:a16="http://schemas.microsoft.com/office/drawing/2014/main" id="{615C1172-40E0-42CC-A460-78929DA13BB8}"/>
                </a:ext>
              </a:extLst>
            </p:cNvPr>
            <p:cNvSpPr/>
            <p:nvPr/>
          </p:nvSpPr>
          <p:spPr>
            <a:xfrm>
              <a:off x="2644255" y="4651457"/>
              <a:ext cx="3831498" cy="400110"/>
            </a:xfrm>
            <a:prstGeom prst="rect">
              <a:avLst/>
            </a:prstGeom>
          </p:spPr>
          <p:txBody>
            <a:bodyPr wrap="none">
              <a:spAutoFit/>
            </a:bodyPr>
            <a:lstStyle/>
            <a:p>
              <a:r>
                <a:rPr lang="en-AU" sz="2000" dirty="0">
                  <a:solidFill>
                    <a:schemeClr val="bg1"/>
                  </a:solidFill>
                </a:rPr>
                <a:t>Victor.zhang@alphawallet.com</a:t>
              </a:r>
            </a:p>
          </p:txBody>
        </p:sp>
        <p:sp>
          <p:nvSpPr>
            <p:cNvPr id="17" name="Rectangle 16">
              <a:extLst>
                <a:ext uri="{FF2B5EF4-FFF2-40B4-BE49-F238E27FC236}">
                  <a16:creationId xmlns:a16="http://schemas.microsoft.com/office/drawing/2014/main" id="{DA791112-7BC0-448E-AA1A-D714B913F994}"/>
                </a:ext>
              </a:extLst>
            </p:cNvPr>
            <p:cNvSpPr/>
            <p:nvPr/>
          </p:nvSpPr>
          <p:spPr>
            <a:xfrm>
              <a:off x="9848454" y="4651457"/>
              <a:ext cx="1497526" cy="400110"/>
            </a:xfrm>
            <a:prstGeom prst="rect">
              <a:avLst/>
            </a:prstGeom>
          </p:spPr>
          <p:txBody>
            <a:bodyPr wrap="none">
              <a:spAutoFit/>
            </a:bodyPr>
            <a:lstStyle/>
            <a:p>
              <a:r>
                <a:rPr lang="en-AU" sz="2000" dirty="0">
                  <a:solidFill>
                    <a:schemeClr val="bg1"/>
                  </a:solidFill>
                </a:rPr>
                <a:t>@victor928</a:t>
              </a:r>
            </a:p>
          </p:txBody>
        </p:sp>
        <p:sp>
          <p:nvSpPr>
            <p:cNvPr id="20" name="Graphic 18">
              <a:extLst>
                <a:ext uri="{FF2B5EF4-FFF2-40B4-BE49-F238E27FC236}">
                  <a16:creationId xmlns:a16="http://schemas.microsoft.com/office/drawing/2014/main" id="{D502994F-763D-46FA-87EA-4D03AA5EA0C7}"/>
                </a:ext>
              </a:extLst>
            </p:cNvPr>
            <p:cNvSpPr/>
            <p:nvPr/>
          </p:nvSpPr>
          <p:spPr>
            <a:xfrm>
              <a:off x="9417815" y="4671404"/>
              <a:ext cx="451308" cy="369332"/>
            </a:xfrm>
            <a:custGeom>
              <a:avLst/>
              <a:gdLst>
                <a:gd name="connsiteX0" fmla="*/ 707623 w 707623"/>
                <a:gd name="connsiteY0" fmla="*/ 77347 h 579089"/>
                <a:gd name="connsiteX1" fmla="*/ 659051 w 707623"/>
                <a:gd name="connsiteY1" fmla="*/ 79652 h 579089"/>
                <a:gd name="connsiteX2" fmla="*/ 685413 w 707623"/>
                <a:gd name="connsiteY2" fmla="*/ 4367 h 579089"/>
                <a:gd name="connsiteX3" fmla="*/ 582264 w 707623"/>
                <a:gd name="connsiteY3" fmla="*/ 40053 h 579089"/>
                <a:gd name="connsiteX4" fmla="*/ 387824 w 707623"/>
                <a:gd name="connsiteY4" fmla="*/ 24418 h 579089"/>
                <a:gd name="connsiteX5" fmla="*/ 323093 w 707623"/>
                <a:gd name="connsiteY5" fmla="*/ 162890 h 579089"/>
                <a:gd name="connsiteX6" fmla="*/ 90402 w 707623"/>
                <a:gd name="connsiteY6" fmla="*/ 31884 h 579089"/>
                <a:gd name="connsiteX7" fmla="*/ 70880 w 707623"/>
                <a:gd name="connsiteY7" fmla="*/ 8438 h 579089"/>
                <a:gd name="connsiteX8" fmla="*/ 56293 w 707623"/>
                <a:gd name="connsiteY8" fmla="*/ 35226 h 579089"/>
                <a:gd name="connsiteX9" fmla="*/ 39049 w 707623"/>
                <a:gd name="connsiteY9" fmla="*/ 144205 h 579089"/>
                <a:gd name="connsiteX10" fmla="*/ 54219 w 707623"/>
                <a:gd name="connsiteY10" fmla="*/ 186747 h 579089"/>
                <a:gd name="connsiteX11" fmla="*/ 37473 w 707623"/>
                <a:gd name="connsiteY11" fmla="*/ 180258 h 579089"/>
                <a:gd name="connsiteX12" fmla="*/ 35486 w 707623"/>
                <a:gd name="connsiteY12" fmla="*/ 208240 h 579089"/>
                <a:gd name="connsiteX13" fmla="*/ 60806 w 707623"/>
                <a:gd name="connsiteY13" fmla="*/ 296989 h 579089"/>
                <a:gd name="connsiteX14" fmla="*/ 80528 w 707623"/>
                <a:gd name="connsiteY14" fmla="*/ 321311 h 579089"/>
                <a:gd name="connsiteX15" fmla="*/ 71873 w 707623"/>
                <a:gd name="connsiteY15" fmla="*/ 319983 h 579089"/>
                <a:gd name="connsiteX16" fmla="*/ 82433 w 707623"/>
                <a:gd name="connsiteY16" fmla="*/ 352046 h 579089"/>
                <a:gd name="connsiteX17" fmla="*/ 162556 w 707623"/>
                <a:gd name="connsiteY17" fmla="*/ 444882 h 579089"/>
                <a:gd name="connsiteX18" fmla="*/ 45393 w 707623"/>
                <a:gd name="connsiteY18" fmla="*/ 487176 h 579089"/>
                <a:gd name="connsiteX19" fmla="*/ 0 w 707623"/>
                <a:gd name="connsiteY19" fmla="*/ 502098 h 579089"/>
                <a:gd name="connsiteX20" fmla="*/ 41927 w 707623"/>
                <a:gd name="connsiteY20" fmla="*/ 525021 h 579089"/>
                <a:gd name="connsiteX21" fmla="*/ 170211 w 707623"/>
                <a:gd name="connsiteY21" fmla="*/ 571709 h 579089"/>
                <a:gd name="connsiteX22" fmla="*/ 527991 w 707623"/>
                <a:gd name="connsiteY22" fmla="*/ 490631 h 579089"/>
                <a:gd name="connsiteX23" fmla="*/ 627787 w 707623"/>
                <a:gd name="connsiteY23" fmla="*/ 212235 h 579089"/>
                <a:gd name="connsiteX24" fmla="*/ 640117 w 707623"/>
                <a:gd name="connsiteY24" fmla="*/ 169282 h 579089"/>
                <a:gd name="connsiteX25" fmla="*/ 707623 w 707623"/>
                <a:gd name="connsiteY25" fmla="*/ 77347 h 579089"/>
                <a:gd name="connsiteX26" fmla="*/ 606964 w 707623"/>
                <a:gd name="connsiteY26" fmla="*/ 144448 h 579089"/>
                <a:gd name="connsiteX27" fmla="*/ 586416 w 707623"/>
                <a:gd name="connsiteY27" fmla="*/ 214351 h 579089"/>
                <a:gd name="connsiteX28" fmla="*/ 500274 w 707623"/>
                <a:gd name="connsiteY28" fmla="*/ 459848 h 579089"/>
                <a:gd name="connsiteX29" fmla="*/ 176630 w 707623"/>
                <a:gd name="connsiteY29" fmla="*/ 530782 h 579089"/>
                <a:gd name="connsiteX30" fmla="*/ 107289 w 707623"/>
                <a:gd name="connsiteY30" fmla="*/ 510175 h 579089"/>
                <a:gd name="connsiteX31" fmla="*/ 232885 w 707623"/>
                <a:gd name="connsiteY31" fmla="*/ 458552 h 579089"/>
                <a:gd name="connsiteX32" fmla="*/ 305304 w 707623"/>
                <a:gd name="connsiteY32" fmla="*/ 424275 h 579089"/>
                <a:gd name="connsiteX33" fmla="*/ 225349 w 707623"/>
                <a:gd name="connsiteY33" fmla="*/ 419157 h 579089"/>
                <a:gd name="connsiteX34" fmla="*/ 135557 w 707623"/>
                <a:gd name="connsiteY34" fmla="*/ 368010 h 579089"/>
                <a:gd name="connsiteX35" fmla="*/ 165995 w 707623"/>
                <a:gd name="connsiteY35" fmla="*/ 362935 h 579089"/>
                <a:gd name="connsiteX36" fmla="*/ 242252 w 707623"/>
                <a:gd name="connsiteY36" fmla="*/ 341696 h 579089"/>
                <a:gd name="connsiteX37" fmla="*/ 165358 w 707623"/>
                <a:gd name="connsiteY37" fmla="*/ 322865 h 579089"/>
                <a:gd name="connsiteX38" fmla="*/ 95406 w 707623"/>
                <a:gd name="connsiteY38" fmla="*/ 274212 h 579089"/>
                <a:gd name="connsiteX39" fmla="*/ 80247 w 707623"/>
                <a:gd name="connsiteY39" fmla="*/ 240761 h 579089"/>
                <a:gd name="connsiteX40" fmla="*/ 111441 w 707623"/>
                <a:gd name="connsiteY40" fmla="*/ 245739 h 579089"/>
                <a:gd name="connsiteX41" fmla="*/ 182612 w 707623"/>
                <a:gd name="connsiteY41" fmla="*/ 252779 h 579089"/>
                <a:gd name="connsiteX42" fmla="*/ 126222 w 707623"/>
                <a:gd name="connsiteY42" fmla="*/ 208790 h 579089"/>
                <a:gd name="connsiteX43" fmla="*/ 81246 w 707623"/>
                <a:gd name="connsiteY43" fmla="*/ 83718 h 579089"/>
                <a:gd name="connsiteX44" fmla="*/ 371924 w 707623"/>
                <a:gd name="connsiteY44" fmla="*/ 208833 h 579089"/>
                <a:gd name="connsiteX45" fmla="*/ 367675 w 707623"/>
                <a:gd name="connsiteY45" fmla="*/ 173666 h 579089"/>
                <a:gd name="connsiteX46" fmla="*/ 409516 w 707623"/>
                <a:gd name="connsiteY46" fmla="*/ 59710 h 579089"/>
                <a:gd name="connsiteX47" fmla="*/ 555611 w 707623"/>
                <a:gd name="connsiteY47" fmla="*/ 71808 h 579089"/>
                <a:gd name="connsiteX48" fmla="*/ 589655 w 707623"/>
                <a:gd name="connsiteY48" fmla="*/ 80916 h 579089"/>
                <a:gd name="connsiteX49" fmla="*/ 617707 w 707623"/>
                <a:gd name="connsiteY49" fmla="*/ 72386 h 579089"/>
                <a:gd name="connsiteX50" fmla="*/ 599826 w 707623"/>
                <a:gd name="connsiteY50" fmla="*/ 123447 h 579089"/>
                <a:gd name="connsiteX51" fmla="*/ 622652 w 707623"/>
                <a:gd name="connsiteY51" fmla="*/ 123463 h 579089"/>
                <a:gd name="connsiteX52" fmla="*/ 606964 w 707623"/>
                <a:gd name="connsiteY52" fmla="*/ 144448 h 57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07623" h="579089">
                  <a:moveTo>
                    <a:pt x="707623" y="77347"/>
                  </a:moveTo>
                  <a:cubicBezTo>
                    <a:pt x="663110" y="79399"/>
                    <a:pt x="664082" y="79231"/>
                    <a:pt x="659051" y="79652"/>
                  </a:cubicBezTo>
                  <a:lnTo>
                    <a:pt x="685413" y="4367"/>
                  </a:lnTo>
                  <a:cubicBezTo>
                    <a:pt x="685413" y="4367"/>
                    <a:pt x="603125" y="34638"/>
                    <a:pt x="582264" y="40053"/>
                  </a:cubicBezTo>
                  <a:cubicBezTo>
                    <a:pt x="527478" y="-9189"/>
                    <a:pt x="446044" y="-11365"/>
                    <a:pt x="387824" y="24418"/>
                  </a:cubicBezTo>
                  <a:cubicBezTo>
                    <a:pt x="340147" y="53728"/>
                    <a:pt x="314557" y="104060"/>
                    <a:pt x="323093" y="162890"/>
                  </a:cubicBezTo>
                  <a:cubicBezTo>
                    <a:pt x="230305" y="150014"/>
                    <a:pt x="152126" y="106031"/>
                    <a:pt x="90402" y="31884"/>
                  </a:cubicBezTo>
                  <a:lnTo>
                    <a:pt x="70880" y="8438"/>
                  </a:lnTo>
                  <a:lnTo>
                    <a:pt x="56293" y="35226"/>
                  </a:lnTo>
                  <a:cubicBezTo>
                    <a:pt x="37856" y="69076"/>
                    <a:pt x="31734" y="107780"/>
                    <a:pt x="39049" y="144205"/>
                  </a:cubicBezTo>
                  <a:cubicBezTo>
                    <a:pt x="42051" y="159149"/>
                    <a:pt x="47153" y="173401"/>
                    <a:pt x="54219" y="186747"/>
                  </a:cubicBezTo>
                  <a:lnTo>
                    <a:pt x="37473" y="180258"/>
                  </a:lnTo>
                  <a:lnTo>
                    <a:pt x="35486" y="208240"/>
                  </a:lnTo>
                  <a:cubicBezTo>
                    <a:pt x="33472" y="236664"/>
                    <a:pt x="42936" y="269844"/>
                    <a:pt x="60806" y="296989"/>
                  </a:cubicBezTo>
                  <a:cubicBezTo>
                    <a:pt x="65838" y="304634"/>
                    <a:pt x="72316" y="313029"/>
                    <a:pt x="80528" y="321311"/>
                  </a:cubicBezTo>
                  <a:lnTo>
                    <a:pt x="71873" y="319983"/>
                  </a:lnTo>
                  <a:lnTo>
                    <a:pt x="82433" y="352046"/>
                  </a:lnTo>
                  <a:cubicBezTo>
                    <a:pt x="96313" y="394172"/>
                    <a:pt x="125143" y="426764"/>
                    <a:pt x="162556" y="444882"/>
                  </a:cubicBezTo>
                  <a:cubicBezTo>
                    <a:pt x="125191" y="460738"/>
                    <a:pt x="95007" y="470856"/>
                    <a:pt x="45393" y="487176"/>
                  </a:cubicBezTo>
                  <a:lnTo>
                    <a:pt x="0" y="502098"/>
                  </a:lnTo>
                  <a:lnTo>
                    <a:pt x="41927" y="525021"/>
                  </a:lnTo>
                  <a:cubicBezTo>
                    <a:pt x="57912" y="533762"/>
                    <a:pt x="114399" y="562953"/>
                    <a:pt x="170211" y="571709"/>
                  </a:cubicBezTo>
                  <a:cubicBezTo>
                    <a:pt x="294274" y="591166"/>
                    <a:pt x="433956" y="575321"/>
                    <a:pt x="527991" y="490631"/>
                  </a:cubicBezTo>
                  <a:cubicBezTo>
                    <a:pt x="607196" y="419298"/>
                    <a:pt x="633185" y="317828"/>
                    <a:pt x="627787" y="212235"/>
                  </a:cubicBezTo>
                  <a:cubicBezTo>
                    <a:pt x="626971" y="196249"/>
                    <a:pt x="631350" y="180992"/>
                    <a:pt x="640117" y="169282"/>
                  </a:cubicBezTo>
                  <a:cubicBezTo>
                    <a:pt x="657679" y="145836"/>
                    <a:pt x="707515" y="77504"/>
                    <a:pt x="707623" y="77347"/>
                  </a:cubicBezTo>
                  <a:close/>
                  <a:moveTo>
                    <a:pt x="606964" y="144448"/>
                  </a:moveTo>
                  <a:cubicBezTo>
                    <a:pt x="592403" y="163889"/>
                    <a:pt x="585110" y="188718"/>
                    <a:pt x="586416" y="214351"/>
                  </a:cubicBezTo>
                  <a:cubicBezTo>
                    <a:pt x="591863" y="320863"/>
                    <a:pt x="562883" y="403463"/>
                    <a:pt x="500274" y="459848"/>
                  </a:cubicBezTo>
                  <a:cubicBezTo>
                    <a:pt x="427137" y="525718"/>
                    <a:pt x="309169" y="551572"/>
                    <a:pt x="176630" y="530782"/>
                  </a:cubicBezTo>
                  <a:cubicBezTo>
                    <a:pt x="152628" y="527019"/>
                    <a:pt x="127820" y="518591"/>
                    <a:pt x="107289" y="510175"/>
                  </a:cubicBezTo>
                  <a:cubicBezTo>
                    <a:pt x="148886" y="495863"/>
                    <a:pt x="181009" y="483105"/>
                    <a:pt x="232885" y="458552"/>
                  </a:cubicBezTo>
                  <a:lnTo>
                    <a:pt x="305304" y="424275"/>
                  </a:lnTo>
                  <a:lnTo>
                    <a:pt x="225349" y="419157"/>
                  </a:lnTo>
                  <a:cubicBezTo>
                    <a:pt x="187050" y="416706"/>
                    <a:pt x="155160" y="398145"/>
                    <a:pt x="135557" y="368010"/>
                  </a:cubicBezTo>
                  <a:cubicBezTo>
                    <a:pt x="145966" y="367405"/>
                    <a:pt x="156002" y="365721"/>
                    <a:pt x="165995" y="362935"/>
                  </a:cubicBezTo>
                  <a:lnTo>
                    <a:pt x="242252" y="341696"/>
                  </a:lnTo>
                  <a:lnTo>
                    <a:pt x="165358" y="322865"/>
                  </a:lnTo>
                  <a:cubicBezTo>
                    <a:pt x="127993" y="313715"/>
                    <a:pt x="106695" y="291358"/>
                    <a:pt x="95406" y="274212"/>
                  </a:cubicBezTo>
                  <a:cubicBezTo>
                    <a:pt x="87994" y="262945"/>
                    <a:pt x="83151" y="251402"/>
                    <a:pt x="80247" y="240761"/>
                  </a:cubicBezTo>
                  <a:cubicBezTo>
                    <a:pt x="87956" y="242829"/>
                    <a:pt x="96945" y="244303"/>
                    <a:pt x="111441" y="245739"/>
                  </a:cubicBezTo>
                  <a:lnTo>
                    <a:pt x="182612" y="252779"/>
                  </a:lnTo>
                  <a:lnTo>
                    <a:pt x="126222" y="208790"/>
                  </a:lnTo>
                  <a:cubicBezTo>
                    <a:pt x="85592" y="177100"/>
                    <a:pt x="69309" y="129488"/>
                    <a:pt x="81246" y="83718"/>
                  </a:cubicBezTo>
                  <a:cubicBezTo>
                    <a:pt x="208051" y="215242"/>
                    <a:pt x="356937" y="205357"/>
                    <a:pt x="371924" y="208833"/>
                  </a:cubicBezTo>
                  <a:cubicBezTo>
                    <a:pt x="368626" y="176792"/>
                    <a:pt x="368539" y="176716"/>
                    <a:pt x="367675" y="173666"/>
                  </a:cubicBezTo>
                  <a:cubicBezTo>
                    <a:pt x="348483" y="105820"/>
                    <a:pt x="390545" y="71371"/>
                    <a:pt x="409516" y="59710"/>
                  </a:cubicBezTo>
                  <a:cubicBezTo>
                    <a:pt x="449142" y="35356"/>
                    <a:pt x="512043" y="31685"/>
                    <a:pt x="555611" y="71808"/>
                  </a:cubicBezTo>
                  <a:cubicBezTo>
                    <a:pt x="565021" y="80468"/>
                    <a:pt x="577746" y="83874"/>
                    <a:pt x="589655" y="80916"/>
                  </a:cubicBezTo>
                  <a:cubicBezTo>
                    <a:pt x="600345" y="78260"/>
                    <a:pt x="609118" y="75447"/>
                    <a:pt x="617707" y="72386"/>
                  </a:cubicBezTo>
                  <a:lnTo>
                    <a:pt x="599826" y="123447"/>
                  </a:lnTo>
                  <a:lnTo>
                    <a:pt x="622652" y="123463"/>
                  </a:lnTo>
                  <a:cubicBezTo>
                    <a:pt x="618344" y="129240"/>
                    <a:pt x="613178" y="136156"/>
                    <a:pt x="606964" y="144448"/>
                  </a:cubicBezTo>
                  <a:close/>
                </a:path>
              </a:pathLst>
            </a:custGeom>
            <a:solidFill>
              <a:schemeClr val="bg1"/>
            </a:solidFill>
            <a:ln w="1377" cap="flat">
              <a:noFill/>
              <a:prstDash val="solid"/>
              <a:miter/>
            </a:ln>
          </p:spPr>
          <p:txBody>
            <a:bodyPr rtlCol="0" anchor="ctr"/>
            <a:lstStyle/>
            <a:p>
              <a:endParaRPr lang="en-US" sz="2000"/>
            </a:p>
          </p:txBody>
        </p:sp>
      </p:grpSp>
    </p:spTree>
    <p:extLst>
      <p:ext uri="{BB962C8B-B14F-4D97-AF65-F5344CB8AC3E}">
        <p14:creationId xmlns:p14="http://schemas.microsoft.com/office/powerpoint/2010/main" val="1027152742"/>
      </p:ext>
    </p:extLst>
  </p:cSld>
  <p:clrMapOvr>
    <a:masterClrMapping/>
  </p:clrMapOvr>
  <p:transition spd="slow">
    <p:push dir="u"/>
  </p:transition>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4CC9F5"/>
      </a:accent1>
      <a:accent2>
        <a:srgbClr val="EF3B39"/>
      </a:accent2>
      <a:accent3>
        <a:srgbClr val="7CC242"/>
      </a:accent3>
      <a:accent4>
        <a:srgbClr val="FED402"/>
      </a:accent4>
      <a:accent5>
        <a:srgbClr val="59585A"/>
      </a:accent5>
      <a:accent6>
        <a:srgbClr val="0F75BC"/>
      </a:accent6>
      <a:hlink>
        <a:srgbClr val="92D050"/>
      </a:hlink>
      <a:folHlink>
        <a:srgbClr val="7030A0"/>
      </a:folHlink>
    </a:clrScheme>
    <a:fontScheme name="Raleway">
      <a:majorFont>
        <a:latin typeface="Raleway Black"/>
        <a:ea typeface=""/>
        <a:cs typeface=""/>
      </a:majorFont>
      <a:minorFont>
        <a:latin typeface="Ralew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aleway">
      <a:majorFont>
        <a:latin typeface="Raleway Black"/>
        <a:ea typeface=""/>
        <a:cs typeface=""/>
      </a:majorFont>
      <a:minorFont>
        <a:latin typeface="Ralew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aleway">
      <a:majorFont>
        <a:latin typeface="Raleway Black"/>
        <a:ea typeface=""/>
        <a:cs typeface=""/>
      </a:majorFont>
      <a:minorFont>
        <a:latin typeface="Ralew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473</TotalTime>
  <Words>743</Words>
  <Application>Microsoft Macintosh PowerPoint</Application>
  <PresentationFormat>Widescreen</PresentationFormat>
  <Paragraphs>102</Paragraphs>
  <Slides>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Open Sans</vt:lpstr>
      <vt:lpstr>Wingdings</vt:lpstr>
      <vt:lpstr>Arial</vt:lpstr>
      <vt:lpstr>Raleway Black</vt:lpstr>
      <vt:lpstr>Raleway</vt:lpstr>
      <vt:lpstr>Office Theme</vt:lpstr>
      <vt:lpstr>KARMA CAR OWNER TOKEN</vt:lpstr>
      <vt:lpstr>PowerPoint Presentation</vt:lpstr>
      <vt:lpstr>WHAT WE CAN ACHIEVE</vt:lpstr>
      <vt:lpstr>PowerPoint Presentation</vt:lpstr>
      <vt:lpstr>PowerPoint Presentation</vt:lpstr>
      <vt:lpstr>TECH STACK FOR CAR OWNER TOKEN</vt:lpstr>
      <vt:lpstr>SCAN QR TO EXPERIENCE THE KARMA OWNERSHIP TOKEN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Sa'ed Akorede</dc:creator>
  <cp:lastModifiedBy>Victor Zhang</cp:lastModifiedBy>
  <cp:revision>103</cp:revision>
  <dcterms:created xsi:type="dcterms:W3CDTF">2019-09-11T18:24:39Z</dcterms:created>
  <dcterms:modified xsi:type="dcterms:W3CDTF">2019-09-13T08:30:54Z</dcterms:modified>
</cp:coreProperties>
</file>

<file path=docProps/thumbnail.jpeg>
</file>